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svg" ContentType="image/svg+xml"/>
  <Default Extension="jpeg" ContentType="image/jpeg"/>
  <Default Extension="fntdata" ContentType="application/x-fontdata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2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true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nton" panose="00000500000000000000" charset="1"/>
      <p:regular r:id="rId22"/>
    </p:embeddedFont>
    <p:embeddedFont>
      <p:font typeface="Montserrat Bold" panose="00000800000000000000" charset="1"/>
      <p:regular r:id="rId23"/>
    </p:embeddedFont>
    <p:embeddedFont>
      <p:font typeface="Montserrat" panose="00000500000000000000" charset="1"/>
      <p:regular r:id="rId24"/>
    </p:embeddedFont>
    <p:embeddedFont>
      <p:font typeface="Open Sauce Bold" panose="00000800000000000000" charset="1"/>
      <p:regular r:id="rId25"/>
    </p:embeddedFont>
    <p:embeddedFont>
      <p:font typeface="Aileron" panose="00000500000000000000" charset="1"/>
      <p:regular r:id="rId26"/>
    </p:embeddedFont>
    <p:embeddedFont>
      <p:font typeface="Aileron Bold" panose="00000800000000000000" charset="1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slide" Target="/ppt/slides/slide10.xml" Id="rId15" /><Relationship Type="http://schemas.openxmlformats.org/officeDocument/2006/relationships/slide" Target="/ppt/slides/slide11.xml" Id="rId16" /><Relationship Type="http://schemas.openxmlformats.org/officeDocument/2006/relationships/slide" Target="/ppt/slides/slide12.xml" Id="rId17" /><Relationship Type="http://schemas.openxmlformats.org/officeDocument/2006/relationships/slide" Target="/ppt/slides/slide13.xml" Id="rId18" /><Relationship Type="http://schemas.openxmlformats.org/officeDocument/2006/relationships/slide" Target="/ppt/slides/slide14.xml" Id="rId19" /><Relationship Type="http://schemas.openxmlformats.org/officeDocument/2006/relationships/presProps" Target="/ppt/presProps.xml" Id="rId2" /><Relationship Type="http://schemas.openxmlformats.org/officeDocument/2006/relationships/slide" Target="/ppt/slides/slide15.xml" Id="rId20" /><Relationship Type="http://schemas.openxmlformats.org/officeDocument/2006/relationships/slide" Target="/ppt/slides/slide16.xml" Id="rId21" /><Relationship Type="http://schemas.openxmlformats.org/officeDocument/2006/relationships/font" Target="/ppt/fonts/font22.fntdata" Id="rId22" /><Relationship Type="http://schemas.openxmlformats.org/officeDocument/2006/relationships/font" Target="/ppt/fonts/font23.fntdata" Id="rId23" /><Relationship Type="http://schemas.openxmlformats.org/officeDocument/2006/relationships/font" Target="/ppt/fonts/font24.fntdata" Id="rId24" /><Relationship Type="http://schemas.openxmlformats.org/officeDocument/2006/relationships/font" Target="/ppt/fonts/font25.fntdata" Id="rId25" /><Relationship Type="http://schemas.openxmlformats.org/officeDocument/2006/relationships/font" Target="/ppt/fonts/font26.fntdata" Id="rId26" /><Relationship Type="http://schemas.openxmlformats.org/officeDocument/2006/relationships/font" Target="/ppt/fonts/font27.fntdata" Id="rId27" /><Relationship Type="http://schemas.openxmlformats.org/officeDocument/2006/relationships/viewProps" Target="/ppt/viewProps.xml" Id="rId3" /><Relationship Type="http://schemas.openxmlformats.org/officeDocument/2006/relationships/theme" Target="/ppt/theme/theme1.xml" Id="rId4" /><Relationship Type="http://schemas.openxmlformats.org/officeDocument/2006/relationships/tableStyles" Target="/ppt/tableStyles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7.xml" Id="rId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2.jpeg" Id="rId3" /><Relationship Type="http://schemas.openxmlformats.org/officeDocument/2006/relationships/image" Target="/ppt/media/image3.png" Id="rId4" /><Relationship Type="http://schemas.openxmlformats.org/officeDocument/2006/relationships/image" Target="/ppt/media/image4.svg" Id="rId5" /><Relationship Type="http://schemas.openxmlformats.org/officeDocument/2006/relationships/image" Target="/ppt/media/image5.png" Id="rId6" /><Relationship Type="http://schemas.openxmlformats.org/officeDocument/2006/relationships/image" Target="/ppt/media/image6.svg" Id="rId7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41.png" Id="rId10" /><Relationship Type="http://schemas.openxmlformats.org/officeDocument/2006/relationships/image" Target="/ppt/media/image42.png" Id="rId11" /><Relationship Type="http://schemas.openxmlformats.org/officeDocument/2006/relationships/image" Target="/ppt/media/image43.png" Id="rId12" /><Relationship Type="http://schemas.openxmlformats.org/officeDocument/2006/relationships/image" Target="/ppt/media/image44.png" Id="rId13" /><Relationship Type="http://schemas.openxmlformats.org/officeDocument/2006/relationships/image" Target="/ppt/media/image45.png" Id="rId14" /><Relationship Type="http://schemas.openxmlformats.org/officeDocument/2006/relationships/image" Target="/ppt/media/image46.png" Id="rId15" /><Relationship Type="http://schemas.openxmlformats.org/officeDocument/2006/relationships/image" Target="/ppt/media/image47.png" Id="rId16" /><Relationship Type="http://schemas.openxmlformats.org/officeDocument/2006/relationships/image" Target="/ppt/media/image48.png" Id="rId17" /><Relationship Type="http://schemas.openxmlformats.org/officeDocument/2006/relationships/image" Target="/ppt/media/image49.png" Id="rId18" /><Relationship Type="http://schemas.openxmlformats.org/officeDocument/2006/relationships/image" Target="/ppt/media/image11.jpeg" Id="rId2" /><Relationship Type="http://schemas.openxmlformats.org/officeDocument/2006/relationships/image" Target="/ppt/media/image5.png" Id="rId3" /><Relationship Type="http://schemas.openxmlformats.org/officeDocument/2006/relationships/image" Target="/ppt/media/image6.svg" Id="rId4" /><Relationship Type="http://schemas.openxmlformats.org/officeDocument/2006/relationships/image" Target="/ppt/media/image8.png" Id="rId5" /><Relationship Type="http://schemas.openxmlformats.org/officeDocument/2006/relationships/image" Target="/ppt/media/image9.svg" Id="rId6" /><Relationship Type="http://schemas.openxmlformats.org/officeDocument/2006/relationships/image" Target="/ppt/media/image38.png" Id="rId7" /><Relationship Type="http://schemas.openxmlformats.org/officeDocument/2006/relationships/image" Target="/ppt/media/image39.png" Id="rId8" /><Relationship Type="http://schemas.openxmlformats.org/officeDocument/2006/relationships/image" Target="/ppt/media/image40.png" Id="rId9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0.jpeg" Id="rId2" /><Relationship Type="http://schemas.openxmlformats.org/officeDocument/2006/relationships/image" Target="/ppt/media/image8.png" Id="rId3" /><Relationship Type="http://schemas.openxmlformats.org/officeDocument/2006/relationships/image" Target="/ppt/media/image9.svg" Id="rId4" /><Relationship Type="http://schemas.openxmlformats.org/officeDocument/2006/relationships/image" Target="/ppt/media/image5.png" Id="rId5" /><Relationship Type="http://schemas.openxmlformats.org/officeDocument/2006/relationships/image" Target="/ppt/media/image6.svg" Id="rId6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50.jpeg" Id="rId2" /><Relationship Type="http://schemas.openxmlformats.org/officeDocument/2006/relationships/image" Target="/ppt/media/image8.png" Id="rId3" /><Relationship Type="http://schemas.openxmlformats.org/officeDocument/2006/relationships/image" Target="/ppt/media/image9.svg" Id="rId4" /><Relationship Type="http://schemas.openxmlformats.org/officeDocument/2006/relationships/image" Target="/ppt/media/image5.png" Id="rId5" /><Relationship Type="http://schemas.openxmlformats.org/officeDocument/2006/relationships/image" Target="/ppt/media/image6.svg" Id="rId6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51.png" Id="rId2" /><Relationship Type="http://schemas.openxmlformats.org/officeDocument/2006/relationships/image" Target="/ppt/media/image8.png" Id="rId3" /><Relationship Type="http://schemas.openxmlformats.org/officeDocument/2006/relationships/image" Target="/ppt/media/image9.svg" Id="rId4" /><Relationship Type="http://schemas.openxmlformats.org/officeDocument/2006/relationships/image" Target="/ppt/media/image5.png" Id="rId5" /><Relationship Type="http://schemas.openxmlformats.org/officeDocument/2006/relationships/image" Target="/ppt/media/image6.svg" Id="rId6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60.png" Id="rId10" /><Relationship Type="http://schemas.openxmlformats.org/officeDocument/2006/relationships/image" Target="/ppt/media/image61.svg" Id="rId11" /><Relationship Type="http://schemas.openxmlformats.org/officeDocument/2006/relationships/image" Target="/ppt/media/image62.png" Id="rId12" /><Relationship Type="http://schemas.openxmlformats.org/officeDocument/2006/relationships/image" Target="/ppt/media/image63.svg" Id="rId13" /><Relationship Type="http://schemas.openxmlformats.org/officeDocument/2006/relationships/image" Target="/ppt/media/image8.png" Id="rId14" /><Relationship Type="http://schemas.openxmlformats.org/officeDocument/2006/relationships/image" Target="/ppt/media/image9.svg" Id="rId15" /><Relationship Type="http://schemas.openxmlformats.org/officeDocument/2006/relationships/image" Target="/ppt/media/image5.png" Id="rId16" /><Relationship Type="http://schemas.openxmlformats.org/officeDocument/2006/relationships/image" Target="/ppt/media/image6.svg" Id="rId17" /><Relationship Type="http://schemas.openxmlformats.org/officeDocument/2006/relationships/image" Target="/ppt/media/image52.png" Id="rId2" /><Relationship Type="http://schemas.openxmlformats.org/officeDocument/2006/relationships/image" Target="/ppt/media/image53.svg" Id="rId3" /><Relationship Type="http://schemas.openxmlformats.org/officeDocument/2006/relationships/image" Target="/ppt/media/image54.png" Id="rId4" /><Relationship Type="http://schemas.openxmlformats.org/officeDocument/2006/relationships/image" Target="/ppt/media/image55.svg" Id="rId5" /><Relationship Type="http://schemas.openxmlformats.org/officeDocument/2006/relationships/image" Target="/ppt/media/image56.png" Id="rId6" /><Relationship Type="http://schemas.openxmlformats.org/officeDocument/2006/relationships/image" Target="/ppt/media/image57.svg" Id="rId7" /><Relationship Type="http://schemas.openxmlformats.org/officeDocument/2006/relationships/image" Target="/ppt/media/image58.png" Id="rId8" /><Relationship Type="http://schemas.openxmlformats.org/officeDocument/2006/relationships/image" Target="/ppt/media/image59.svg" Id="rId9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64.jpeg" Id="rId2" /><Relationship Type="http://schemas.openxmlformats.org/officeDocument/2006/relationships/image" Target="/ppt/media/image3.png" Id="rId3" /><Relationship Type="http://schemas.openxmlformats.org/officeDocument/2006/relationships/image" Target="/ppt/media/image4.svg" Id="rId4" /><Relationship Type="http://schemas.openxmlformats.org/officeDocument/2006/relationships/image" Target="/ppt/media/image5.png" Id="rId5" /><Relationship Type="http://schemas.openxmlformats.org/officeDocument/2006/relationships/image" Target="/ppt/media/image6.svg" Id="rId6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64.jpeg" Id="rId2" /><Relationship Type="http://schemas.openxmlformats.org/officeDocument/2006/relationships/image" Target="/ppt/media/image65.jpeg" Id="rId3" /><Relationship Type="http://schemas.openxmlformats.org/officeDocument/2006/relationships/image" Target="/ppt/media/image3.png" Id="rId4" /><Relationship Type="http://schemas.openxmlformats.org/officeDocument/2006/relationships/image" Target="/ppt/media/image4.svg" Id="rId5" /><Relationship Type="http://schemas.openxmlformats.org/officeDocument/2006/relationships/image" Target="/ppt/media/image5.png" Id="rId6" /><Relationship Type="http://schemas.openxmlformats.org/officeDocument/2006/relationships/image" Target="/ppt/media/image6.svg" Id="rId7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7.png" Id="rId2" /><Relationship Type="http://schemas.openxmlformats.org/officeDocument/2006/relationships/image" Target="/ppt/media/image5.png" Id="rId3" /><Relationship Type="http://schemas.openxmlformats.org/officeDocument/2006/relationships/image" Target="/ppt/media/image6.svg" Id="rId4" /><Relationship Type="http://schemas.openxmlformats.org/officeDocument/2006/relationships/image" Target="/ppt/media/image8.png" Id="rId5" /><Relationship Type="http://schemas.openxmlformats.org/officeDocument/2006/relationships/image" Target="/ppt/media/image9.svg" Id="rId6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0.jpeg" Id="rId2" /><Relationship Type="http://schemas.openxmlformats.org/officeDocument/2006/relationships/image" Target="/ppt/media/image8.png" Id="rId3" /><Relationship Type="http://schemas.openxmlformats.org/officeDocument/2006/relationships/image" Target="/ppt/media/image9.svg" Id="rId4" /><Relationship Type="http://schemas.openxmlformats.org/officeDocument/2006/relationships/image" Target="/ppt/media/image5.png" Id="rId5" /><Relationship Type="http://schemas.openxmlformats.org/officeDocument/2006/relationships/image" Target="/ppt/media/image6.svg" Id="rId6" /><Relationship Type="http://schemas.openxmlformats.org/officeDocument/2006/relationships/image" Target="/ppt/media/image3.png" Id="rId7" /><Relationship Type="http://schemas.openxmlformats.org/officeDocument/2006/relationships/image" Target="/ppt/media/image4.svg" Id="rId8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9.svg" Id="rId10" /><Relationship Type="http://schemas.openxmlformats.org/officeDocument/2006/relationships/image" Target="/ppt/media/image5.png" Id="rId11" /><Relationship Type="http://schemas.openxmlformats.org/officeDocument/2006/relationships/image" Target="/ppt/media/image6.svg" Id="rId12" /><Relationship Type="http://schemas.openxmlformats.org/officeDocument/2006/relationships/image" Target="/ppt/media/image8.png" Id="rId13" /><Relationship Type="http://schemas.openxmlformats.org/officeDocument/2006/relationships/image" Target="/ppt/media/image9.svg" Id="rId14" /><Relationship Type="http://schemas.openxmlformats.org/officeDocument/2006/relationships/image" Target="/ppt/media/image11.jpeg" Id="rId2" /><Relationship Type="http://schemas.openxmlformats.org/officeDocument/2006/relationships/image" Target="/ppt/media/image12.png" Id="rId3" /><Relationship Type="http://schemas.openxmlformats.org/officeDocument/2006/relationships/image" Target="/ppt/media/image13.svg" Id="rId4" /><Relationship Type="http://schemas.openxmlformats.org/officeDocument/2006/relationships/image" Target="/ppt/media/image14.png" Id="rId5" /><Relationship Type="http://schemas.openxmlformats.org/officeDocument/2006/relationships/image" Target="/ppt/media/image15.svg" Id="rId6" /><Relationship Type="http://schemas.openxmlformats.org/officeDocument/2006/relationships/image" Target="/ppt/media/image16.png" Id="rId7" /><Relationship Type="http://schemas.openxmlformats.org/officeDocument/2006/relationships/image" Target="/ppt/media/image17.svg" Id="rId8" /><Relationship Type="http://schemas.openxmlformats.org/officeDocument/2006/relationships/image" Target="/ppt/media/image18.png" Id="rId9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0.png" Id="rId2" /><Relationship Type="http://schemas.openxmlformats.org/officeDocument/2006/relationships/image" Target="/ppt/media/image5.png" Id="rId3" /><Relationship Type="http://schemas.openxmlformats.org/officeDocument/2006/relationships/image" Target="/ppt/media/image6.svg" Id="rId4" /><Relationship Type="http://schemas.openxmlformats.org/officeDocument/2006/relationships/image" Target="/ppt/media/image8.png" Id="rId5" /><Relationship Type="http://schemas.openxmlformats.org/officeDocument/2006/relationships/image" Target="/ppt/media/image9.svg" Id="rId6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0.jpeg" Id="rId2" /><Relationship Type="http://schemas.openxmlformats.org/officeDocument/2006/relationships/image" Target="/ppt/media/image5.png" Id="rId3" /><Relationship Type="http://schemas.openxmlformats.org/officeDocument/2006/relationships/image" Target="/ppt/media/image6.svg" Id="rId4" /><Relationship Type="http://schemas.openxmlformats.org/officeDocument/2006/relationships/image" Target="/ppt/media/image8.png" Id="rId5" /><Relationship Type="http://schemas.openxmlformats.org/officeDocument/2006/relationships/image" Target="/ppt/media/image9.svg" Id="rId6" /><Relationship Type="http://schemas.openxmlformats.org/officeDocument/2006/relationships/image" Target="/ppt/media/image21.png" Id="rId7" /><Relationship Type="http://schemas.openxmlformats.org/officeDocument/2006/relationships/image" Target="/ppt/media/image22.png" Id="rId8" /><Relationship Type="http://schemas.openxmlformats.org/officeDocument/2006/relationships/image" Target="/ppt/media/image23.png" Id="rId9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1.png" Id="rId2" /><Relationship Type="http://schemas.openxmlformats.org/officeDocument/2006/relationships/image" Target="/ppt/media/image5.png" Id="rId3" /><Relationship Type="http://schemas.openxmlformats.org/officeDocument/2006/relationships/image" Target="/ppt/media/image6.svg" Id="rId4" /><Relationship Type="http://schemas.openxmlformats.org/officeDocument/2006/relationships/image" Target="/ppt/media/image8.png" Id="rId5" /><Relationship Type="http://schemas.openxmlformats.org/officeDocument/2006/relationships/image" Target="/ppt/media/image9.svg" Id="rId6" /><Relationship Type="http://schemas.openxmlformats.org/officeDocument/2006/relationships/image" Target="/ppt/media/image24.png" Id="rId7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8.png" Id="rId10" /><Relationship Type="http://schemas.openxmlformats.org/officeDocument/2006/relationships/image" Target="/ppt/media/image29.png" Id="rId11" /><Relationship Type="http://schemas.openxmlformats.org/officeDocument/2006/relationships/image" Target="/ppt/media/image30.png" Id="rId12" /><Relationship Type="http://schemas.openxmlformats.org/officeDocument/2006/relationships/image" Target="/ppt/media/image31.png" Id="rId13" /><Relationship Type="http://schemas.openxmlformats.org/officeDocument/2006/relationships/image" Target="/ppt/media/image32.png" Id="rId14" /><Relationship Type="http://schemas.openxmlformats.org/officeDocument/2006/relationships/image" Target="/ppt/media/image33.png" Id="rId15" /><Relationship Type="http://schemas.openxmlformats.org/officeDocument/2006/relationships/image" Target="/ppt/media/image34.png" Id="rId16" /><Relationship Type="http://schemas.openxmlformats.org/officeDocument/2006/relationships/image" Target="/ppt/media/image35.png" Id="rId17" /><Relationship Type="http://schemas.openxmlformats.org/officeDocument/2006/relationships/image" Target="/ppt/media/image36.png" Id="rId18" /><Relationship Type="http://schemas.openxmlformats.org/officeDocument/2006/relationships/image" Target="/ppt/media/image11.jpeg" Id="rId2" /><Relationship Type="http://schemas.openxmlformats.org/officeDocument/2006/relationships/image" Target="/ppt/media/image5.png" Id="rId3" /><Relationship Type="http://schemas.openxmlformats.org/officeDocument/2006/relationships/image" Target="/ppt/media/image6.svg" Id="rId4" /><Relationship Type="http://schemas.openxmlformats.org/officeDocument/2006/relationships/image" Target="/ppt/media/image8.png" Id="rId5" /><Relationship Type="http://schemas.openxmlformats.org/officeDocument/2006/relationships/image" Target="/ppt/media/image9.svg" Id="rId6" /><Relationship Type="http://schemas.openxmlformats.org/officeDocument/2006/relationships/image" Target="/ppt/media/image25.png" Id="rId7" /><Relationship Type="http://schemas.openxmlformats.org/officeDocument/2006/relationships/image" Target="/ppt/media/image26.png" Id="rId8" /><Relationship Type="http://schemas.openxmlformats.org/officeDocument/2006/relationships/image" Target="/ppt/media/image27.png" Id="rId9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1.png" Id="rId2" /><Relationship Type="http://schemas.openxmlformats.org/officeDocument/2006/relationships/image" Target="/ppt/media/image8.png" Id="rId3" /><Relationship Type="http://schemas.openxmlformats.org/officeDocument/2006/relationships/image" Target="/ppt/media/image9.svg" Id="rId4" /><Relationship Type="http://schemas.openxmlformats.org/officeDocument/2006/relationships/image" Target="/ppt/media/image37.png" Id="rId5" /><Relationship Type="http://schemas.openxmlformats.org/officeDocument/2006/relationships/image" Target="/ppt/media/image5.png" Id="rId6" /><Relationship Type="http://schemas.openxmlformats.org/officeDocument/2006/relationships/image" Target="/ppt/media/image6.svg" Id="rId7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74322" y="683792"/>
            <a:ext cx="7665123" cy="8919416"/>
            <a:chOff x="0" y="0"/>
            <a:chExt cx="6985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>
                <a:alphaModFix amt="85000"/>
              </a:blip>
              <a:stretch>
                <a:fillRect l="-53434" t="0" r="-53434" b="0"/>
              </a:stretch>
            </a:blipFill>
            <a:ln w="19050" cap="sq">
              <a:gradFill>
                <a:gsLst>
                  <a:gs pos="0">
                    <a:srgbClr val="FFFFFF">
                      <a:alpha val="45050"/>
                    </a:srgbClr>
                  </a:gs>
                  <a:gs pos="100000">
                    <a:srgbClr val="9B9B9B">
                      <a:alpha val="595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404444" y="1514653"/>
            <a:ext cx="6237081" cy="725769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>
                <a:alphaModFix amt="58000"/>
              </a:blip>
              <a:stretch>
                <a:fillRect l="-53434" t="0" r="-53434" b="0"/>
              </a:stretch>
            </a:blipFill>
            <a:ln w="19050" cap="sq">
              <a:gradFill>
                <a:gsLst>
                  <a:gs pos="0">
                    <a:srgbClr val="FFFFFF">
                      <a:alpha val="30740"/>
                    </a:srgbClr>
                  </a:gs>
                  <a:gs pos="100000">
                    <a:srgbClr val="9B9B9B">
                      <a:alpha val="406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3497982" y="3308350"/>
            <a:ext cx="11686539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PLANT DISEASE DETECTION USING ML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6382" y="6869251"/>
            <a:ext cx="551605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 spc="2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MACHINE LEARNING APPROACH TO EARLY DETECTION OF PLANT DISEASES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5400000">
            <a:off x="17467736" y="4854232"/>
            <a:ext cx="1253277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954816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LITERATURE REVIEW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2897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OBJECTIVES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427797" y="161980"/>
              <a:ext cx="15240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660425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METHODOLOGY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 PLAN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631" y="-120913"/>
            <a:ext cx="18713262" cy="3932436"/>
            <a:chOff x="0" y="0"/>
            <a:chExt cx="2899174" cy="609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9174" cy="609237"/>
            </a:xfrm>
            <a:custGeom>
              <a:avLst/>
              <a:gdLst/>
              <a:ahLst/>
              <a:cxnLst/>
              <a:rect r="r" b="b" t="t" l="l"/>
              <a:pathLst>
                <a:path h="609237" w="2899174">
                  <a:moveTo>
                    <a:pt x="10343" y="0"/>
                  </a:moveTo>
                  <a:lnTo>
                    <a:pt x="2888831" y="0"/>
                  </a:lnTo>
                  <a:cubicBezTo>
                    <a:pt x="2891574" y="0"/>
                    <a:pt x="2894205" y="1090"/>
                    <a:pt x="2896145" y="3029"/>
                  </a:cubicBezTo>
                  <a:cubicBezTo>
                    <a:pt x="2898084" y="4969"/>
                    <a:pt x="2899174" y="7600"/>
                    <a:pt x="2899174" y="10343"/>
                  </a:cubicBezTo>
                  <a:lnTo>
                    <a:pt x="2899174" y="598895"/>
                  </a:lnTo>
                  <a:cubicBezTo>
                    <a:pt x="2899174" y="601638"/>
                    <a:pt x="2898084" y="604268"/>
                    <a:pt x="2896145" y="606208"/>
                  </a:cubicBezTo>
                  <a:cubicBezTo>
                    <a:pt x="2894205" y="608148"/>
                    <a:pt x="2891574" y="609237"/>
                    <a:pt x="2888831" y="609237"/>
                  </a:cubicBezTo>
                  <a:lnTo>
                    <a:pt x="10343" y="609237"/>
                  </a:lnTo>
                  <a:cubicBezTo>
                    <a:pt x="4631" y="609237"/>
                    <a:pt x="0" y="604607"/>
                    <a:pt x="0" y="598895"/>
                  </a:cubicBezTo>
                  <a:lnTo>
                    <a:pt x="0" y="10343"/>
                  </a:lnTo>
                  <a:cubicBezTo>
                    <a:pt x="0" y="7600"/>
                    <a:pt x="1090" y="4969"/>
                    <a:pt x="3029" y="3029"/>
                  </a:cubicBezTo>
                  <a:cubicBezTo>
                    <a:pt x="4969" y="1090"/>
                    <a:pt x="7600" y="0"/>
                    <a:pt x="1034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8523" r="0" b="-108523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7731975" y="4601365"/>
            <a:ext cx="3086100" cy="1543739"/>
            <a:chOff x="0" y="0"/>
            <a:chExt cx="812800" cy="4065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46962" y="1505851"/>
            <a:ext cx="13394077" cy="144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7"/>
              </a:lnSpc>
              <a:spcBef>
                <a:spcPct val="0"/>
              </a:spcBef>
            </a:pPr>
            <a:r>
              <a:rPr lang="en-US" sz="8562">
                <a:solidFill>
                  <a:srgbClr val="F5FFF6"/>
                </a:solidFill>
                <a:latin typeface="Anton"/>
                <a:ea typeface="Anton"/>
                <a:cs typeface="Anton"/>
                <a:sym typeface="Anton"/>
              </a:rPr>
              <a:t>TABULAR DATA METRICS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1432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07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954816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LITERATURE REVIEW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2897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OBJECTIVES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427797" y="161980"/>
              <a:ext cx="15240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60425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METHODOLOGY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 PLAN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20526" y="4278015"/>
            <a:ext cx="934361" cy="934361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894685" y="5273050"/>
            <a:ext cx="2386043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Classification Acc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uracy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47491" y="4278015"/>
            <a:ext cx="934361" cy="934361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189685" y="5273050"/>
            <a:ext cx="849972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F1-Sco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90929" y="4264627"/>
            <a:ext cx="934361" cy="934361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711170" y="5259662"/>
            <a:ext cx="2693878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Recall fo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 Critical Diseases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67740" y="5239400"/>
            <a:ext cx="2734865" cy="55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Root M</a:t>
            </a: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ean Squared Error </a:t>
            </a:r>
          </a:p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(RMSE)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600763" y="4567510"/>
            <a:ext cx="1268819" cy="337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5"/>
              </a:lnSpc>
              <a:spcBef>
                <a:spcPct val="0"/>
              </a:spcBef>
            </a:pPr>
            <a:r>
              <a:rPr lang="en-US" b="true" sz="198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1.858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656669" y="4707513"/>
            <a:ext cx="6659271" cy="40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68027" y="4278015"/>
            <a:ext cx="934361" cy="934361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8261640" y="5273050"/>
            <a:ext cx="947134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Precision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20526" y="6366378"/>
            <a:ext cx="934361" cy="934361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4894685" y="7361414"/>
            <a:ext cx="2386043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Classification Acc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uracy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147491" y="6366378"/>
            <a:ext cx="934361" cy="934361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189685" y="7361414"/>
            <a:ext cx="849972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F1-Sco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90929" y="6352991"/>
            <a:ext cx="934361" cy="934361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1711170" y="7348026"/>
            <a:ext cx="2693878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Recall fo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 Critical Diseases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867740" y="7327764"/>
            <a:ext cx="2734865" cy="55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Root M</a:t>
            </a: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ean Squared Error </a:t>
            </a:r>
          </a:p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(RMSE)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600763" y="6655873"/>
            <a:ext cx="1268819" cy="337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5"/>
              </a:lnSpc>
              <a:spcBef>
                <a:spcPct val="0"/>
              </a:spcBef>
            </a:pPr>
            <a:r>
              <a:rPr lang="en-US" b="true" sz="198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1.937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-656669" y="6795876"/>
            <a:ext cx="6659271" cy="40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Tree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268027" y="6366378"/>
            <a:ext cx="934361" cy="934361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8261640" y="7361414"/>
            <a:ext cx="947134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Precision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620526" y="8302342"/>
            <a:ext cx="934361" cy="934361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4894685" y="9297377"/>
            <a:ext cx="2386043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Classification Acc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uracy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147491" y="8302342"/>
            <a:ext cx="934361" cy="934361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0189685" y="9297377"/>
            <a:ext cx="849972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F1-Sco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590929" y="8288954"/>
            <a:ext cx="934361" cy="934361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11711170" y="9283989"/>
            <a:ext cx="2693878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Recall fo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 Critical Diseases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867740" y="9263727"/>
            <a:ext cx="2734865" cy="55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Root M</a:t>
            </a: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ean Squared Error </a:t>
            </a:r>
          </a:p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(RMSE)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600763" y="8581894"/>
            <a:ext cx="1268819" cy="337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b="true" sz="1989">
                <a:solidFill>
                  <a:srgbClr val="5454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2.057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-656669" y="8566842"/>
            <a:ext cx="6659271" cy="82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</a:pPr>
            <a:r>
              <a:rPr lang="en-US" sz="237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k-Nearest Neighbors</a:t>
            </a:r>
          </a:p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(kNN)</a:t>
            </a:r>
          </a:p>
        </p:txBody>
      </p:sp>
      <p:pic>
        <p:nvPicPr>
          <p:cNvPr name="Picture 50" id="5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268027" y="8302342"/>
            <a:ext cx="934361" cy="934361"/>
          </a:xfrm>
          <a:prstGeom prst="rect">
            <a:avLst/>
          </a:prstGeom>
        </p:spPr>
      </p:pic>
      <p:sp>
        <p:nvSpPr>
          <p:cNvPr name="TextBox 51" id="51"/>
          <p:cNvSpPr txBox="true"/>
          <p:nvPr/>
        </p:nvSpPr>
        <p:spPr>
          <a:xfrm rot="0">
            <a:off x="8261640" y="9297377"/>
            <a:ext cx="947134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Precision</a:t>
            </a:r>
          </a:p>
        </p:txBody>
      </p:sp>
      <p:sp>
        <p:nvSpPr>
          <p:cNvPr name="AutoShape 52" id="52"/>
          <p:cNvSpPr/>
          <p:nvPr/>
        </p:nvSpPr>
        <p:spPr>
          <a:xfrm>
            <a:off x="685573" y="6145104"/>
            <a:ext cx="17046402" cy="0"/>
          </a:xfrm>
          <a:prstGeom prst="line">
            <a:avLst/>
          </a:prstGeom>
          <a:ln cap="flat" w="38100">
            <a:solidFill>
              <a:srgbClr val="4DB55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685573" y="8090592"/>
            <a:ext cx="17046402" cy="0"/>
          </a:xfrm>
          <a:prstGeom prst="line">
            <a:avLst/>
          </a:prstGeom>
          <a:ln cap="flat" w="38100">
            <a:solidFill>
              <a:srgbClr val="4DB55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27067" y="6535954"/>
            <a:ext cx="18772960" cy="5768519"/>
            <a:chOff x="0" y="0"/>
            <a:chExt cx="2908423" cy="8936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08423" cy="893695"/>
            </a:xfrm>
            <a:custGeom>
              <a:avLst/>
              <a:gdLst/>
              <a:ahLst/>
              <a:cxnLst/>
              <a:rect r="r" b="b" t="t" l="l"/>
              <a:pathLst>
                <a:path h="893695" w="2908423">
                  <a:moveTo>
                    <a:pt x="10310" y="0"/>
                  </a:moveTo>
                  <a:lnTo>
                    <a:pt x="2898113" y="0"/>
                  </a:lnTo>
                  <a:cubicBezTo>
                    <a:pt x="2903807" y="0"/>
                    <a:pt x="2908423" y="4616"/>
                    <a:pt x="2908423" y="10310"/>
                  </a:cubicBezTo>
                  <a:lnTo>
                    <a:pt x="2908423" y="883385"/>
                  </a:lnTo>
                  <a:cubicBezTo>
                    <a:pt x="2908423" y="886119"/>
                    <a:pt x="2907337" y="888741"/>
                    <a:pt x="2905403" y="890675"/>
                  </a:cubicBezTo>
                  <a:cubicBezTo>
                    <a:pt x="2903470" y="892608"/>
                    <a:pt x="2900847" y="893695"/>
                    <a:pt x="2898113" y="893695"/>
                  </a:cubicBezTo>
                  <a:lnTo>
                    <a:pt x="10310" y="893695"/>
                  </a:lnTo>
                  <a:cubicBezTo>
                    <a:pt x="7576" y="893695"/>
                    <a:pt x="4953" y="892608"/>
                    <a:pt x="3020" y="890675"/>
                  </a:cubicBezTo>
                  <a:cubicBezTo>
                    <a:pt x="1086" y="888741"/>
                    <a:pt x="0" y="886119"/>
                    <a:pt x="0" y="883385"/>
                  </a:cubicBezTo>
                  <a:lnTo>
                    <a:pt x="0" y="10310"/>
                  </a:lnTo>
                  <a:cubicBezTo>
                    <a:pt x="0" y="7576"/>
                    <a:pt x="1086" y="4953"/>
                    <a:pt x="3020" y="3020"/>
                  </a:cubicBezTo>
                  <a:cubicBezTo>
                    <a:pt x="4953" y="1086"/>
                    <a:pt x="7576" y="0"/>
                    <a:pt x="103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717" r="0" b="-30107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1875" y="1834361"/>
            <a:ext cx="15565196" cy="98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7"/>
              </a:lnSpc>
            </a:pPr>
            <a:r>
              <a:rPr lang="en-US" sz="6862">
                <a:solidFill>
                  <a:srgbClr val="14321A"/>
                </a:solidFill>
                <a:latin typeface="Anton"/>
                <a:ea typeface="Anton"/>
                <a:cs typeface="Anton"/>
                <a:sym typeface="Anton"/>
              </a:rPr>
              <a:t>KEY INSIGHTS &amp; APPLICATION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21875" y="3644198"/>
            <a:ext cx="15737425" cy="5776016"/>
            <a:chOff x="0" y="0"/>
            <a:chExt cx="4144836" cy="15212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44836" cy="1521255"/>
            </a:xfrm>
            <a:custGeom>
              <a:avLst/>
              <a:gdLst/>
              <a:ahLst/>
              <a:cxnLst/>
              <a:rect r="r" b="b" t="t" l="l"/>
              <a:pathLst>
                <a:path h="1521255" w="4144836">
                  <a:moveTo>
                    <a:pt x="14758" y="0"/>
                  </a:moveTo>
                  <a:lnTo>
                    <a:pt x="4130078" y="0"/>
                  </a:lnTo>
                  <a:cubicBezTo>
                    <a:pt x="4138229" y="0"/>
                    <a:pt x="4144836" y="6608"/>
                    <a:pt x="4144836" y="14758"/>
                  </a:cubicBezTo>
                  <a:lnTo>
                    <a:pt x="4144836" y="1506497"/>
                  </a:lnTo>
                  <a:cubicBezTo>
                    <a:pt x="4144836" y="1514648"/>
                    <a:pt x="4138229" y="1521255"/>
                    <a:pt x="4130078" y="1521255"/>
                  </a:cubicBezTo>
                  <a:lnTo>
                    <a:pt x="14758" y="1521255"/>
                  </a:lnTo>
                  <a:cubicBezTo>
                    <a:pt x="6608" y="1521255"/>
                    <a:pt x="0" y="1514648"/>
                    <a:pt x="0" y="1506497"/>
                  </a:cubicBezTo>
                  <a:lnTo>
                    <a:pt x="0" y="14758"/>
                  </a:lnTo>
                  <a:cubicBezTo>
                    <a:pt x="0" y="6608"/>
                    <a:pt x="6608" y="0"/>
                    <a:pt x="14758" y="0"/>
                  </a:cubicBezTo>
                  <a:close/>
                </a:path>
              </a:pathLst>
            </a:custGeom>
            <a:solidFill>
              <a:srgbClr val="3A5C3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144836" cy="1578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945475" y="3887619"/>
            <a:ext cx="14890225" cy="533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0"/>
              </a:lnSpc>
            </a:pPr>
            <a:r>
              <a:rPr lang="en-US" sz="1793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just" marL="387127" indent="-193564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The Naive Bayes model provided a surprisingly strong baseline (65.45%</a:t>
            </a:r>
            <a:r>
              <a:rPr lang="en-US" sz="179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 accuracy), indicating that simple pixel statistics hold some value.</a:t>
            </a:r>
          </a:p>
          <a:p>
            <a:pPr algn="just">
              <a:lnSpc>
                <a:spcPts val="2510"/>
              </a:lnSpc>
            </a:pPr>
          </a:p>
          <a:p>
            <a:pPr algn="just" marL="387127" indent="-193564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The CNN, despite achieving</a:t>
            </a:r>
            <a:r>
              <a:rPr lang="en-US" sz="179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 a modest 42.0% accuracy in the initial 10-epoch </a:t>
            </a:r>
            <a:r>
              <a:rPr lang="en-US" sz="179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run, represents a significant leap over the classical models.</a:t>
            </a:r>
          </a:p>
          <a:p>
            <a:pPr algn="just">
              <a:lnSpc>
                <a:spcPts val="2510"/>
              </a:lnSpc>
            </a:pPr>
          </a:p>
          <a:p>
            <a:pPr algn="just" marL="387127" indent="-193564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Finally, the PlantVillage image dataset demonstrated the clear potential of deep learning, with the CNN model significantly outperforming all exploratory baselines.</a:t>
            </a:r>
          </a:p>
          <a:p>
            <a:pPr algn="just">
              <a:lnSpc>
                <a:spcPts val="2510"/>
              </a:lnSpc>
            </a:pPr>
          </a:p>
          <a:p>
            <a:pPr algn="just">
              <a:lnSpc>
                <a:spcPts val="2510"/>
              </a:lnSpc>
            </a:pPr>
          </a:p>
          <a:p>
            <a:pPr algn="just">
              <a:lnSpc>
                <a:spcPts val="2510"/>
              </a:lnSpc>
            </a:pPr>
            <a:r>
              <a:rPr lang="en-US" b="true" sz="1793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Applicability:</a:t>
            </a:r>
          </a:p>
          <a:p>
            <a:pPr algn="just" marL="387127" indent="-193564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These systems offer the possibility of rapid, smartphone-based diagnosis, enabling farmers to take preventive action before disease spreads.</a:t>
            </a:r>
          </a:p>
          <a:p>
            <a:pPr algn="just">
              <a:lnSpc>
                <a:spcPts val="2510"/>
              </a:lnSpc>
            </a:pPr>
          </a:p>
          <a:p>
            <a:pPr algn="just" marL="387127" indent="-193564" lvl="1">
              <a:lnSpc>
                <a:spcPts val="2510"/>
              </a:lnSpc>
              <a:buFont typeface="Arial"/>
              <a:buChar char="•"/>
            </a:pPr>
            <a:r>
              <a:rPr lang="en-US" sz="179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The outcomes of this work have direct applications for agricultural technology, enabling accessible diagnostic tools for farmers worldwide.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1178741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PREPROCESSING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4040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694976" y="161980"/>
              <a:ext cx="17526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OVERVIEW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666140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LIMITATIONS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MILESTONES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37793" y="-757942"/>
            <a:ext cx="16702390" cy="10633645"/>
            <a:chOff x="0" y="0"/>
            <a:chExt cx="2587637" cy="1647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7637" cy="1647430"/>
            </a:xfrm>
            <a:custGeom>
              <a:avLst/>
              <a:gdLst/>
              <a:ahLst/>
              <a:cxnLst/>
              <a:rect r="r" b="b" t="t" l="l"/>
              <a:pathLst>
                <a:path h="1647430" w="2587637">
                  <a:moveTo>
                    <a:pt x="0" y="0"/>
                  </a:moveTo>
                  <a:lnTo>
                    <a:pt x="2587637" y="0"/>
                  </a:lnTo>
                  <a:lnTo>
                    <a:pt x="2587637" y="1647430"/>
                  </a:lnTo>
                  <a:lnTo>
                    <a:pt x="0" y="1647430"/>
                  </a:lnTo>
                  <a:close/>
                </a:path>
              </a:pathLst>
            </a:custGeom>
            <a:blipFill>
              <a:blip r:embed="rId2"/>
              <a:stretch>
                <a:fillRect l="0" t="-67877" r="0" b="-6787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18345" y="2843514"/>
            <a:ext cx="9116746" cy="6414786"/>
            <a:chOff x="0" y="0"/>
            <a:chExt cx="2401118" cy="16894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1118" cy="1689491"/>
            </a:xfrm>
            <a:custGeom>
              <a:avLst/>
              <a:gdLst/>
              <a:ahLst/>
              <a:cxnLst/>
              <a:rect r="r" b="b" t="t" l="l"/>
              <a:pathLst>
                <a:path h="1689491" w="2401118">
                  <a:moveTo>
                    <a:pt x="25476" y="0"/>
                  </a:moveTo>
                  <a:lnTo>
                    <a:pt x="2375642" y="0"/>
                  </a:lnTo>
                  <a:cubicBezTo>
                    <a:pt x="2382399" y="0"/>
                    <a:pt x="2388879" y="2684"/>
                    <a:pt x="2393656" y="7462"/>
                  </a:cubicBezTo>
                  <a:cubicBezTo>
                    <a:pt x="2398434" y="12239"/>
                    <a:pt x="2401118" y="18719"/>
                    <a:pt x="2401118" y="25476"/>
                  </a:cubicBezTo>
                  <a:lnTo>
                    <a:pt x="2401118" y="1664015"/>
                  </a:lnTo>
                  <a:cubicBezTo>
                    <a:pt x="2401118" y="1678085"/>
                    <a:pt x="2389712" y="1689491"/>
                    <a:pt x="2375642" y="1689491"/>
                  </a:cubicBezTo>
                  <a:lnTo>
                    <a:pt x="25476" y="1689491"/>
                  </a:lnTo>
                  <a:cubicBezTo>
                    <a:pt x="11406" y="1689491"/>
                    <a:pt x="0" y="1678085"/>
                    <a:pt x="0" y="1664015"/>
                  </a:cubicBezTo>
                  <a:lnTo>
                    <a:pt x="0" y="25476"/>
                  </a:lnTo>
                  <a:cubicBezTo>
                    <a:pt x="0" y="11406"/>
                    <a:pt x="11406" y="0"/>
                    <a:pt x="25476" y="0"/>
                  </a:cubicBezTo>
                  <a:close/>
                </a:path>
              </a:pathLst>
            </a:custGeom>
            <a:solidFill>
              <a:srgbClr val="3A5C3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01118" cy="174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1432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50121" y="1445409"/>
            <a:ext cx="13524011" cy="122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3"/>
              </a:lnSpc>
            </a:pPr>
            <a:r>
              <a:rPr lang="en-US" sz="8562">
                <a:solidFill>
                  <a:srgbClr val="14321A"/>
                </a:solidFill>
                <a:latin typeface="Anton"/>
                <a:ea typeface="Anton"/>
                <a:cs typeface="Anton"/>
                <a:sym typeface="Anton"/>
              </a:rPr>
              <a:t>LIMITATIONS &amp; </a:t>
            </a:r>
            <a:r>
              <a:rPr lang="en-US" sz="8562">
                <a:solidFill>
                  <a:srgbClr val="F5FFF6"/>
                </a:solidFill>
                <a:latin typeface="Anton"/>
                <a:ea typeface="Anton"/>
                <a:cs typeface="Anton"/>
                <a:sym typeface="Anton"/>
              </a:rPr>
              <a:t>MITIGATIONS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8401" y="3133949"/>
            <a:ext cx="8636634" cy="566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6"/>
              </a:lnSpc>
            </a:pPr>
            <a:r>
              <a:rPr lang="en-US" sz="1633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Limitations:</a:t>
            </a:r>
          </a:p>
          <a:p>
            <a:pPr algn="l" marL="352666" indent="-176333" lvl="1">
              <a:lnSpc>
                <a:spcPts val="2286"/>
              </a:lnSpc>
              <a:buFont typeface="Arial"/>
              <a:buChar char="•"/>
            </a:pPr>
            <a:r>
              <a:rPr lang="en-US" sz="163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Tabular dataset too small (1,000 rows) and lacks key attributes</a:t>
            </a:r>
          </a:p>
          <a:p>
            <a:pPr algn="l">
              <a:lnSpc>
                <a:spcPts val="2286"/>
              </a:lnSpc>
            </a:pPr>
          </a:p>
          <a:p>
            <a:pPr algn="l" marL="352666" indent="-176333" lvl="1">
              <a:lnSpc>
                <a:spcPts val="2286"/>
              </a:lnSpc>
              <a:buFont typeface="Arial"/>
              <a:buChar char="•"/>
            </a:pPr>
            <a:r>
              <a:rPr lang="en-US" sz="163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CNN trained for only 10 epochs → underfitting</a:t>
            </a:r>
          </a:p>
          <a:p>
            <a:pPr algn="l">
              <a:lnSpc>
                <a:spcPts val="2286"/>
              </a:lnSpc>
            </a:pPr>
          </a:p>
          <a:p>
            <a:pPr algn="l" marL="352666" indent="-176333" lvl="1">
              <a:lnSpc>
                <a:spcPts val="2286"/>
              </a:lnSpc>
              <a:buFont typeface="Arial"/>
              <a:buChar char="•"/>
            </a:pPr>
            <a:r>
              <a:rPr lang="en-US" sz="163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Visual similarity between disease classes affects CNN performance</a:t>
            </a:r>
          </a:p>
          <a:p>
            <a:pPr algn="l">
              <a:lnSpc>
                <a:spcPts val="2286"/>
              </a:lnSpc>
            </a:pPr>
          </a:p>
          <a:p>
            <a:pPr algn="l" marL="352666" indent="-176333" lvl="1">
              <a:lnSpc>
                <a:spcPts val="2286"/>
              </a:lnSpc>
              <a:buFont typeface="Arial"/>
              <a:buChar char="•"/>
            </a:pPr>
            <a:r>
              <a:rPr lang="en-US" sz="163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Imbalance persists despite augmentation</a:t>
            </a:r>
          </a:p>
          <a:p>
            <a:pPr algn="l">
              <a:lnSpc>
                <a:spcPts val="2286"/>
              </a:lnSpc>
            </a:pPr>
          </a:p>
          <a:p>
            <a:pPr algn="l">
              <a:lnSpc>
                <a:spcPts val="2286"/>
              </a:lnSpc>
              <a:spcBef>
                <a:spcPct val="0"/>
              </a:spcBef>
            </a:pPr>
            <a:r>
              <a:rPr lang="en-US" b="true" sz="1633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Mitigations:</a:t>
            </a:r>
          </a:p>
          <a:p>
            <a:pPr algn="l" marL="352666" indent="-176333" lvl="1">
              <a:lnSpc>
                <a:spcPts val="2286"/>
              </a:lnSpc>
              <a:spcBef>
                <a:spcPct val="0"/>
              </a:spcBef>
              <a:buFont typeface="Arial"/>
              <a:buChar char="•"/>
            </a:pPr>
            <a:r>
              <a:rPr lang="en-US" sz="163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Increased the number of training epochs, implemented for more aggressive regularization (e.g., L2 regularization, early stopping), and fine-tuned the pre-trained ResNet50 layers to better adapt the model to the specific features of plant disease images.</a:t>
            </a:r>
          </a:p>
          <a:p>
            <a:pPr algn="l">
              <a:lnSpc>
                <a:spcPts val="2286"/>
              </a:lnSpc>
              <a:spcBef>
                <a:spcPct val="0"/>
              </a:spcBef>
            </a:pPr>
          </a:p>
          <a:p>
            <a:pPr algn="l" marL="352666" indent="-176333" lvl="1">
              <a:lnSpc>
                <a:spcPts val="2286"/>
              </a:lnSpc>
              <a:spcBef>
                <a:spcPct val="0"/>
              </a:spcBef>
              <a:buFont typeface="Arial"/>
              <a:buChar char="•"/>
            </a:pPr>
            <a:r>
              <a:rPr lang="en-US" sz="1633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For tabular, there was an imbalance in class, so SMOTE was applied, the imbalance ratio was from 4.25:1 to 1.3:1, and also for overfitting, we narrowed down the features from 58 to 25 (samples per feature was 12.1:1 and now is 28.0:1)</a:t>
            </a:r>
          </a:p>
          <a:p>
            <a:pPr algn="l">
              <a:lnSpc>
                <a:spcPts val="2286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78659" y="490716"/>
            <a:ext cx="639595" cy="386153"/>
          </a:xfrm>
          <a:custGeom>
            <a:avLst/>
            <a:gdLst/>
            <a:ahLst/>
            <a:cxnLst/>
            <a:rect r="r" b="b" t="t" l="l"/>
            <a:pathLst>
              <a:path h="386153" w="639595">
                <a:moveTo>
                  <a:pt x="0" y="0"/>
                </a:moveTo>
                <a:lnTo>
                  <a:pt x="639595" y="0"/>
                </a:lnTo>
                <a:lnTo>
                  <a:pt x="639595" y="386153"/>
                </a:lnTo>
                <a:lnTo>
                  <a:pt x="0" y="386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62715" y="602676"/>
            <a:ext cx="2333263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81702" y="602676"/>
            <a:ext cx="1564422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99891" y="602676"/>
            <a:ext cx="1314450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63956" y="602676"/>
            <a:ext cx="1159364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DATASETS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40817" y="570681"/>
            <a:ext cx="1914331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14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74711" y="602676"/>
            <a:ext cx="1838394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LIMITATIONS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241693" y="602676"/>
            <a:ext cx="1838394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MILESTONES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40121" y="2893507"/>
            <a:ext cx="12623482" cy="6836256"/>
            <a:chOff x="0" y="0"/>
            <a:chExt cx="1362605" cy="737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2605" cy="737920"/>
            </a:xfrm>
            <a:custGeom>
              <a:avLst/>
              <a:gdLst/>
              <a:ahLst/>
              <a:cxnLst/>
              <a:rect r="r" b="b" t="t" l="l"/>
              <a:pathLst>
                <a:path h="737920" w="1362605">
                  <a:moveTo>
                    <a:pt x="15332" y="0"/>
                  </a:moveTo>
                  <a:lnTo>
                    <a:pt x="1347273" y="0"/>
                  </a:lnTo>
                  <a:cubicBezTo>
                    <a:pt x="1351339" y="0"/>
                    <a:pt x="1355239" y="1615"/>
                    <a:pt x="1358114" y="4491"/>
                  </a:cubicBezTo>
                  <a:cubicBezTo>
                    <a:pt x="1360990" y="7366"/>
                    <a:pt x="1362605" y="11266"/>
                    <a:pt x="1362605" y="15332"/>
                  </a:cubicBezTo>
                  <a:lnTo>
                    <a:pt x="1362605" y="722587"/>
                  </a:lnTo>
                  <a:cubicBezTo>
                    <a:pt x="1362605" y="731055"/>
                    <a:pt x="1355741" y="737920"/>
                    <a:pt x="1347273" y="737920"/>
                  </a:cubicBezTo>
                  <a:lnTo>
                    <a:pt x="15332" y="737920"/>
                  </a:lnTo>
                  <a:cubicBezTo>
                    <a:pt x="11266" y="737920"/>
                    <a:pt x="7366" y="736304"/>
                    <a:pt x="4491" y="733429"/>
                  </a:cubicBezTo>
                  <a:cubicBezTo>
                    <a:pt x="1615" y="730554"/>
                    <a:pt x="0" y="726654"/>
                    <a:pt x="0" y="722587"/>
                  </a:cubicBezTo>
                  <a:lnTo>
                    <a:pt x="0" y="15332"/>
                  </a:lnTo>
                  <a:cubicBezTo>
                    <a:pt x="0" y="11266"/>
                    <a:pt x="1615" y="7366"/>
                    <a:pt x="4491" y="4491"/>
                  </a:cubicBezTo>
                  <a:cubicBezTo>
                    <a:pt x="7366" y="1615"/>
                    <a:pt x="11266" y="0"/>
                    <a:pt x="1533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03" r="0" b="-203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77486" y="1084290"/>
            <a:ext cx="13703774" cy="144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7"/>
              </a:lnSpc>
              <a:spcBef>
                <a:spcPct val="0"/>
              </a:spcBef>
            </a:pPr>
            <a:r>
              <a:rPr lang="en-US" sz="8562">
                <a:solidFill>
                  <a:srgbClr val="14321A"/>
                </a:solidFill>
                <a:latin typeface="Anton"/>
                <a:ea typeface="Anton"/>
                <a:cs typeface="Anton"/>
                <a:sym typeface="Anton"/>
              </a:rPr>
              <a:t>PROJECT MILESTONES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178741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PREPROCESSING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4040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694976" y="161980"/>
              <a:ext cx="17526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OVERVIEW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66140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LIMITATIONS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MILESTONES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203420" y="8011258"/>
            <a:ext cx="804699" cy="0"/>
          </a:xfrm>
          <a:prstGeom prst="line">
            <a:avLst/>
          </a:prstGeom>
          <a:ln cap="flat" w="47625">
            <a:solidFill>
              <a:srgbClr val="5CFF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5873688" y="8011258"/>
            <a:ext cx="789569" cy="0"/>
          </a:xfrm>
          <a:prstGeom prst="line">
            <a:avLst/>
          </a:prstGeom>
          <a:ln cap="flat" w="47625">
            <a:solidFill>
              <a:srgbClr val="3AD8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840459" y="8011258"/>
            <a:ext cx="805299" cy="0"/>
          </a:xfrm>
          <a:prstGeom prst="line">
            <a:avLst/>
          </a:prstGeom>
          <a:ln cap="flat" w="47625">
            <a:solidFill>
              <a:srgbClr val="4DB55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511327" y="8011258"/>
            <a:ext cx="746613" cy="0"/>
          </a:xfrm>
          <a:prstGeom prst="line">
            <a:avLst/>
          </a:prstGeom>
          <a:ln cap="flat" w="47625">
            <a:solidFill>
              <a:srgbClr val="39B5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2123508" y="8011258"/>
            <a:ext cx="823681" cy="0"/>
          </a:xfrm>
          <a:prstGeom prst="line">
            <a:avLst/>
          </a:prstGeom>
          <a:ln cap="flat" w="47625">
            <a:solidFill>
              <a:srgbClr val="3A5C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337852" y="7578474"/>
            <a:ext cx="865569" cy="86556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FF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292" lIns="26292" bIns="26292" rIns="26292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08120" y="7578474"/>
            <a:ext cx="865569" cy="86556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D83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292" lIns="26292" bIns="26292" rIns="26292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974891" y="7578474"/>
            <a:ext cx="865569" cy="86556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B55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292" lIns="26292" bIns="26292" rIns="26292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645758" y="7578474"/>
            <a:ext cx="865569" cy="86556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B54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292" lIns="26292" bIns="26292" rIns="26292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257940" y="7578474"/>
            <a:ext cx="865569" cy="86556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680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292" lIns="26292" bIns="26292" rIns="26292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947189" y="7578474"/>
            <a:ext cx="865569" cy="86556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321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292" lIns="26292" bIns="26292" rIns="26292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3818669" y="8032176"/>
            <a:ext cx="824840" cy="0"/>
          </a:xfrm>
          <a:prstGeom prst="line">
            <a:avLst/>
          </a:prstGeom>
          <a:ln cap="flat" w="47625">
            <a:solidFill>
              <a:srgbClr val="1F661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4643509" y="7599392"/>
            <a:ext cx="865569" cy="865569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8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292" lIns="26292" bIns="26292" rIns="26292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3439572" y="7832359"/>
            <a:ext cx="673780" cy="363841"/>
          </a:xfrm>
          <a:custGeom>
            <a:avLst/>
            <a:gdLst/>
            <a:ahLst/>
            <a:cxnLst/>
            <a:rect r="r" b="b" t="t" l="l"/>
            <a:pathLst>
              <a:path h="363841" w="673780">
                <a:moveTo>
                  <a:pt x="0" y="0"/>
                </a:moveTo>
                <a:lnTo>
                  <a:pt x="673779" y="0"/>
                </a:lnTo>
                <a:lnTo>
                  <a:pt x="673779" y="363841"/>
                </a:lnTo>
                <a:lnTo>
                  <a:pt x="0" y="363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170823" y="7779197"/>
            <a:ext cx="496096" cy="453702"/>
          </a:xfrm>
          <a:custGeom>
            <a:avLst/>
            <a:gdLst/>
            <a:ahLst/>
            <a:cxnLst/>
            <a:rect r="r" b="b" t="t" l="l"/>
            <a:pathLst>
              <a:path h="453702" w="496096">
                <a:moveTo>
                  <a:pt x="0" y="0"/>
                </a:moveTo>
                <a:lnTo>
                  <a:pt x="496096" y="0"/>
                </a:lnTo>
                <a:lnTo>
                  <a:pt x="496096" y="453703"/>
                </a:lnTo>
                <a:lnTo>
                  <a:pt x="0" y="45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1393739" y="7808240"/>
            <a:ext cx="605792" cy="408634"/>
          </a:xfrm>
          <a:custGeom>
            <a:avLst/>
            <a:gdLst/>
            <a:ahLst/>
            <a:cxnLst/>
            <a:rect r="r" b="b" t="t" l="l"/>
            <a:pathLst>
              <a:path h="408634" w="605792">
                <a:moveTo>
                  <a:pt x="0" y="0"/>
                </a:moveTo>
                <a:lnTo>
                  <a:pt x="605792" y="0"/>
                </a:lnTo>
                <a:lnTo>
                  <a:pt x="605792" y="408634"/>
                </a:lnTo>
                <a:lnTo>
                  <a:pt x="0" y="408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5147535" y="7723841"/>
            <a:ext cx="577432" cy="577432"/>
          </a:xfrm>
          <a:custGeom>
            <a:avLst/>
            <a:gdLst/>
            <a:ahLst/>
            <a:cxnLst/>
            <a:rect r="r" b="b" t="t" l="l"/>
            <a:pathLst>
              <a:path h="577432" w="577432">
                <a:moveTo>
                  <a:pt x="0" y="0"/>
                </a:moveTo>
                <a:lnTo>
                  <a:pt x="577432" y="0"/>
                </a:lnTo>
                <a:lnTo>
                  <a:pt x="577432" y="577432"/>
                </a:lnTo>
                <a:lnTo>
                  <a:pt x="0" y="5774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9774274" y="7737528"/>
            <a:ext cx="610273" cy="537040"/>
          </a:xfrm>
          <a:custGeom>
            <a:avLst/>
            <a:gdLst/>
            <a:ahLst/>
            <a:cxnLst/>
            <a:rect r="r" b="b" t="t" l="l"/>
            <a:pathLst>
              <a:path h="537040" w="610273">
                <a:moveTo>
                  <a:pt x="0" y="0"/>
                </a:moveTo>
                <a:lnTo>
                  <a:pt x="610273" y="0"/>
                </a:lnTo>
                <a:lnTo>
                  <a:pt x="610273" y="537040"/>
                </a:lnTo>
                <a:lnTo>
                  <a:pt x="0" y="5370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13097020" y="7751553"/>
            <a:ext cx="581328" cy="561246"/>
          </a:xfrm>
          <a:custGeom>
            <a:avLst/>
            <a:gdLst/>
            <a:ahLst/>
            <a:cxnLst/>
            <a:rect r="r" b="b" t="t" l="l"/>
            <a:pathLst>
              <a:path h="561246" w="581328">
                <a:moveTo>
                  <a:pt x="0" y="0"/>
                </a:moveTo>
                <a:lnTo>
                  <a:pt x="581329" y="0"/>
                </a:lnTo>
                <a:lnTo>
                  <a:pt x="581329" y="561246"/>
                </a:lnTo>
                <a:lnTo>
                  <a:pt x="0" y="561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883799" y="1083669"/>
            <a:ext cx="13703774" cy="144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7"/>
              </a:lnSpc>
              <a:spcBef>
                <a:spcPct val="0"/>
              </a:spcBef>
            </a:pPr>
            <a:r>
              <a:rPr lang="en-US" sz="8562">
                <a:solidFill>
                  <a:srgbClr val="14321A"/>
                </a:solidFill>
                <a:latin typeface="Anton"/>
                <a:ea typeface="Anton"/>
                <a:cs typeface="Anton"/>
                <a:sym typeface="Anton"/>
              </a:rPr>
              <a:t>GROUP COLLABORATION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136944" y="8686306"/>
            <a:ext cx="1279036" cy="8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</a:pPr>
            <a:r>
              <a:rPr lang="en-US" sz="1127" spc="1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Forming Group &amp; Identifying Topic and Datasets</a:t>
            </a:r>
          </a:p>
          <a:p>
            <a:pPr algn="ctr">
              <a:lnSpc>
                <a:spcPts val="1690"/>
              </a:lnSpc>
            </a:pPr>
            <a:r>
              <a:rPr lang="en-US" b="true" sz="1127" spc="1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Entire Group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136944" y="7053020"/>
            <a:ext cx="1279036" cy="24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b="true" sz="1503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WEEK 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788208" y="8686862"/>
            <a:ext cx="1296087" cy="8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</a:pPr>
            <a:r>
              <a:rPr lang="en-US" sz="1127" spc="1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Dataset exploration &amp; preprocessing</a:t>
            </a:r>
          </a:p>
          <a:p>
            <a:pPr algn="ctr">
              <a:lnSpc>
                <a:spcPts val="1690"/>
              </a:lnSpc>
            </a:pPr>
            <a:r>
              <a:rPr lang="en-US" b="true" sz="1127" spc="1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Saad | Hassan </a:t>
            </a:r>
          </a:p>
          <a:p>
            <a:pPr algn="ctr">
              <a:lnSpc>
                <a:spcPts val="1690"/>
              </a:lnSpc>
            </a:pPr>
            <a:r>
              <a:rPr lang="en-US" b="true" sz="1127" spc="1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Sufyaan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796733" y="7053020"/>
            <a:ext cx="1279036" cy="24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b="true" sz="1503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WEEK 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68157" y="8686306"/>
            <a:ext cx="1279036" cy="41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</a:pPr>
            <a:r>
              <a:rPr lang="en-US" sz="1127" spc="1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Initial Presentation</a:t>
            </a:r>
          </a:p>
          <a:p>
            <a:pPr algn="ctr">
              <a:lnSpc>
                <a:spcPts val="1690"/>
              </a:lnSpc>
            </a:pPr>
            <a:r>
              <a:rPr lang="en-US" b="true" sz="1127" spc="1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Sharaf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768157" y="7053020"/>
            <a:ext cx="1279036" cy="24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b="true" sz="1503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WEEK4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439025" y="8686862"/>
            <a:ext cx="1321660" cy="104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</a:pPr>
            <a:r>
              <a:rPr lang="en-US" sz="1127" spc="1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Baseline</a:t>
            </a:r>
          </a:p>
          <a:p>
            <a:pPr algn="ctr">
              <a:lnSpc>
                <a:spcPts val="1690"/>
              </a:lnSpc>
            </a:pPr>
            <a:r>
              <a:rPr lang="en-US" sz="1127" spc="1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ML models </a:t>
            </a:r>
          </a:p>
          <a:p>
            <a:pPr algn="ctr">
              <a:lnSpc>
                <a:spcPts val="1690"/>
              </a:lnSpc>
            </a:pPr>
            <a:r>
              <a:rPr lang="en-US" sz="1127" spc="1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(Decision Trees, Naïve Bayes, kNN)</a:t>
            </a:r>
          </a:p>
          <a:p>
            <a:pPr algn="ctr">
              <a:lnSpc>
                <a:spcPts val="1690"/>
              </a:lnSpc>
            </a:pPr>
            <a:r>
              <a:rPr lang="en-US" b="true" sz="1127" spc="1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Saad | Abdullah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427947" y="7053020"/>
            <a:ext cx="1279036" cy="24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b="true" sz="1503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WEEK 7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041808" y="8686306"/>
            <a:ext cx="1309655" cy="62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</a:pPr>
            <a:r>
              <a:rPr lang="en-US" sz="1127" spc="1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Neural networks (CNN for images)</a:t>
            </a:r>
          </a:p>
          <a:p>
            <a:pPr algn="ctr">
              <a:lnSpc>
                <a:spcPts val="1690"/>
              </a:lnSpc>
            </a:pPr>
            <a:r>
              <a:rPr lang="en-US" b="true" sz="1127" spc="1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Hassan | Sufyaan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057117" y="7053020"/>
            <a:ext cx="1279036" cy="24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b="true" sz="1503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WEEK 9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666092" y="8660647"/>
            <a:ext cx="1441905" cy="8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</a:pPr>
            <a:r>
              <a:rPr lang="en-US" sz="1127" spc="1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Complete report writing + code finalization (GitHub)</a:t>
            </a:r>
          </a:p>
          <a:p>
            <a:pPr algn="ctr">
              <a:lnSpc>
                <a:spcPts val="1690"/>
              </a:lnSpc>
            </a:pPr>
            <a:r>
              <a:rPr lang="en-US" b="true" sz="1127" spc="1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Sufyaan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747526" y="7053576"/>
            <a:ext cx="1279036" cy="24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b="true" sz="1503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WEEK 11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436776" y="8707780"/>
            <a:ext cx="1279036" cy="41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</a:pPr>
            <a:r>
              <a:rPr lang="en-US" sz="1127" spc="1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Final presentation</a:t>
            </a:r>
          </a:p>
          <a:p>
            <a:pPr algn="ctr">
              <a:lnSpc>
                <a:spcPts val="1690"/>
              </a:lnSpc>
            </a:pPr>
            <a:r>
              <a:rPr lang="en-US" b="true" sz="1127" spc="1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Sharaf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436776" y="7078247"/>
            <a:ext cx="1279036" cy="24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b="true" sz="1503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WEEK 12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165329" y="2643448"/>
            <a:ext cx="12525235" cy="402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Througout this project, the team maintained a clear milestone driven workflow. We utilized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 &amp; Google Doc</a:t>
            </a: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to keep updated with the working of the project. Furthermore, we used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Teams to hold online meetings</a:t>
            </a: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 update the work completed and to discuss future steps. </a:t>
            </a:r>
          </a:p>
          <a:p>
            <a:pPr algn="just">
              <a:lnSpc>
                <a:spcPts val="2013"/>
              </a:lnSpc>
            </a:pPr>
          </a:p>
          <a:p>
            <a:pPr algn="just"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began by aligning our direction on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R1 by selecting two complementary datasets</a:t>
            </a: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progressed through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R2 by splitting responsibilities between three members for the exploration and preprocessing</a:t>
            </a: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Whereby, the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 was conducted by a fourth member.</a:t>
            </a:r>
          </a:p>
          <a:p>
            <a:pPr algn="just">
              <a:lnSpc>
                <a:spcPts val="2013"/>
              </a:lnSpc>
            </a:pPr>
          </a:p>
          <a:p>
            <a:pPr algn="just"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During the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R3 baseline model development phase</a:t>
            </a: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group members were further divided to conduct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Regression, Decision Tree, k-NN, Naïve Bayes between two members</a:t>
            </a: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For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R4</a:t>
            </a: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deep learning milestone</a:t>
            </a: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one member was assigned to implement the CNN with ResNet50 transfer learning.</a:t>
            </a:r>
          </a:p>
          <a:p>
            <a:pPr algn="just">
              <a:lnSpc>
                <a:spcPts val="2013"/>
              </a:lnSpc>
            </a:pPr>
          </a:p>
          <a:p>
            <a:pPr algn="just">
              <a:lnSpc>
                <a:spcPts val="2013"/>
              </a:lnSpc>
            </a:pP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Finally,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One member</a:t>
            </a: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focused on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compiling the findings </a:t>
            </a: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while discussing the results with the other members to finalize the report and </a:t>
            </a:r>
            <a:r>
              <a:rPr lang="en-US" sz="14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another member collaborated by presenting these findings</a:t>
            </a:r>
            <a:r>
              <a:rPr lang="en-US" sz="1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designing the pitch into a presentable format. This systematic distribution of modelling tasks allowed us to cover a wider algorithmic space within the project timeframe.</a:t>
            </a:r>
          </a:p>
          <a:p>
            <a:pPr algn="just">
              <a:lnSpc>
                <a:spcPts val="2344"/>
              </a:lnSpc>
            </a:pPr>
          </a:p>
        </p:txBody>
      </p:sp>
      <p:sp>
        <p:nvSpPr>
          <p:cNvPr name="AutoShape 56" id="56"/>
          <p:cNvSpPr/>
          <p:nvPr/>
        </p:nvSpPr>
        <p:spPr>
          <a:xfrm>
            <a:off x="7435085" y="8009927"/>
            <a:ext cx="539806" cy="1331"/>
          </a:xfrm>
          <a:prstGeom prst="line">
            <a:avLst/>
          </a:prstGeom>
          <a:ln cap="flat" w="47625">
            <a:solidFill>
              <a:srgbClr val="39C34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7" id="57"/>
          <p:cNvGrpSpPr/>
          <p:nvPr/>
        </p:nvGrpSpPr>
        <p:grpSpPr>
          <a:xfrm rot="0">
            <a:off x="6569516" y="7577143"/>
            <a:ext cx="865569" cy="865569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C34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292" lIns="26292" bIns="26292" rIns="26292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6765449" y="7777867"/>
            <a:ext cx="496096" cy="453702"/>
          </a:xfrm>
          <a:custGeom>
            <a:avLst/>
            <a:gdLst/>
            <a:ahLst/>
            <a:cxnLst/>
            <a:rect r="r" b="b" t="t" l="l"/>
            <a:pathLst>
              <a:path h="453702" w="496096">
                <a:moveTo>
                  <a:pt x="0" y="0"/>
                </a:moveTo>
                <a:lnTo>
                  <a:pt x="496096" y="0"/>
                </a:lnTo>
                <a:lnTo>
                  <a:pt x="496096" y="453702"/>
                </a:lnTo>
                <a:lnTo>
                  <a:pt x="0" y="45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1" id="61"/>
          <p:cNvSpPr txBox="true"/>
          <p:nvPr/>
        </p:nvSpPr>
        <p:spPr>
          <a:xfrm rot="0">
            <a:off x="6362783" y="8684975"/>
            <a:ext cx="1279036" cy="62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0"/>
              </a:lnSpc>
            </a:pPr>
            <a:r>
              <a:rPr lang="en-US" sz="1127" spc="1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Exploratory Data Analysis (EDA)</a:t>
            </a:r>
          </a:p>
          <a:p>
            <a:pPr algn="ctr">
              <a:lnSpc>
                <a:spcPts val="1690"/>
              </a:lnSpc>
            </a:pPr>
            <a:r>
              <a:rPr lang="en-US" b="true" sz="1127" spc="16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Sharaf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362783" y="7051689"/>
            <a:ext cx="1279036" cy="24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b="true" sz="1503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WEEK3</a:t>
            </a:r>
          </a:p>
        </p:txBody>
      </p:sp>
      <p:sp>
        <p:nvSpPr>
          <p:cNvPr name="Freeform 63" id="63"/>
          <p:cNvSpPr/>
          <p:nvPr/>
        </p:nvSpPr>
        <p:spPr>
          <a:xfrm flipH="false" flipV="false" rot="0">
            <a:off x="14843534" y="7808240"/>
            <a:ext cx="496096" cy="453702"/>
          </a:xfrm>
          <a:custGeom>
            <a:avLst/>
            <a:gdLst/>
            <a:ahLst/>
            <a:cxnLst/>
            <a:rect r="r" b="b" t="t" l="l"/>
            <a:pathLst>
              <a:path h="453702" w="496096">
                <a:moveTo>
                  <a:pt x="0" y="0"/>
                </a:moveTo>
                <a:lnTo>
                  <a:pt x="496096" y="0"/>
                </a:lnTo>
                <a:lnTo>
                  <a:pt x="496096" y="453702"/>
                </a:lnTo>
                <a:lnTo>
                  <a:pt x="0" y="45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4" id="64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6" id="66"/>
            <p:cNvSpPr txBox="true"/>
            <p:nvPr/>
          </p:nvSpPr>
          <p:spPr>
            <a:xfrm rot="0">
              <a:off x="11178741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PREPROCESSING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44040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6694976" y="161980"/>
              <a:ext cx="17526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OVERVIEW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1666140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LIMITATIONS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MILESTONES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8659" y="3481743"/>
            <a:ext cx="14481732" cy="577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8317" indent="-224158" lvl="1">
              <a:lnSpc>
                <a:spcPts val="2907"/>
              </a:lnSpc>
              <a:buFont typeface="Arial"/>
              <a:buChar char="•"/>
            </a:pPr>
            <a:r>
              <a:rPr lang="en-US" b="true" sz="2076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Singh, G., &amp; Yogi, K. K. (2023).Performance evaluation of plant leaf disease detection using deep learning models.Archives of Phytopathology and Plant Protection, 56(3), 209–233. https://doi.org/10.1080/03235408.2023.2183792</a:t>
            </a:r>
          </a:p>
          <a:p>
            <a:pPr algn="l">
              <a:lnSpc>
                <a:spcPts val="2907"/>
              </a:lnSpc>
            </a:pPr>
          </a:p>
          <a:p>
            <a:pPr algn="l" marL="448317" indent="-224158" lvl="1">
              <a:lnSpc>
                <a:spcPts val="2907"/>
              </a:lnSpc>
              <a:buFont typeface="Arial"/>
              <a:buChar char="•"/>
            </a:pPr>
            <a:r>
              <a:rPr lang="en-US" b="true" sz="2076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PlantVillage Dataset. (n.d.). Kaggle. Retrieved from https://www.kaggle.com/datasets/emmarex/plantdisease</a:t>
            </a:r>
          </a:p>
          <a:p>
            <a:pPr algn="l">
              <a:lnSpc>
                <a:spcPts val="2907"/>
              </a:lnSpc>
            </a:pPr>
          </a:p>
          <a:p>
            <a:pPr algn="l" marL="448317" indent="-224158" lvl="1">
              <a:lnSpc>
                <a:spcPts val="2907"/>
              </a:lnSpc>
              <a:buFont typeface="Arial"/>
              <a:buChar char="•"/>
            </a:pPr>
            <a:r>
              <a:rPr lang="en-US" b="true" sz="2076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Indoor Plant Health &amp; Growth Dataset. (2023). Kaggle. Retrieved from https://www.kaggle.com/datasets/souvikrana17/indoor-plant-health-and-growth-dataset</a:t>
            </a:r>
          </a:p>
          <a:p>
            <a:pPr algn="l">
              <a:lnSpc>
                <a:spcPts val="2907"/>
              </a:lnSpc>
            </a:pPr>
          </a:p>
          <a:p>
            <a:pPr algn="l" marL="448317" indent="-224158" lvl="1">
              <a:lnSpc>
                <a:spcPts val="2907"/>
              </a:lnSpc>
              <a:buFont typeface="Arial"/>
              <a:buChar char="•"/>
            </a:pPr>
            <a:r>
              <a:rPr lang="en-US" b="true" sz="2076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Food and Agriculture Organization of the United Nations. (2021).International Year of Plant Health. Retrieved from http://www.fao.org/plant-health-2020/about/en/</a:t>
            </a:r>
          </a:p>
          <a:p>
            <a:pPr algn="l">
              <a:lnSpc>
                <a:spcPts val="2907"/>
              </a:lnSpc>
            </a:pPr>
          </a:p>
          <a:p>
            <a:pPr algn="l" marL="448317" indent="-224158" lvl="1">
              <a:lnSpc>
                <a:spcPts val="2907"/>
              </a:lnSpc>
              <a:buFont typeface="Arial"/>
              <a:buChar char="•"/>
            </a:pPr>
            <a:r>
              <a:rPr lang="en-US" b="true" sz="2076">
                <a:solidFill>
                  <a:srgbClr val="D9D9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 Food and Agriculture Organization. (2019).World Food and Agriculture – Statistical Pocketbook 2019. Retrieved from https://www.fao.org/sustainability/news/detail/en/c/1274219/</a:t>
            </a:r>
          </a:p>
          <a:p>
            <a:pPr algn="l">
              <a:lnSpc>
                <a:spcPts val="290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020498" y="1624160"/>
            <a:ext cx="12247004" cy="132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60"/>
              </a:lnSpc>
              <a:spcBef>
                <a:spcPct val="0"/>
              </a:spcBef>
            </a:pPr>
            <a:r>
              <a:rPr lang="en-US" sz="7828">
                <a:solidFill>
                  <a:srgbClr val="F5FFF6"/>
                </a:solidFill>
                <a:latin typeface="Anton"/>
                <a:ea typeface="Anton"/>
                <a:cs typeface="Anton"/>
                <a:sym typeface="Anton"/>
              </a:rPr>
              <a:t>R</a:t>
            </a:r>
            <a:r>
              <a:rPr lang="en-US" sz="7828">
                <a:solidFill>
                  <a:srgbClr val="F5FFF6"/>
                </a:solidFill>
                <a:latin typeface="Anton"/>
                <a:ea typeface="Anton"/>
                <a:cs typeface="Anton"/>
                <a:sym typeface="Anton"/>
              </a:rPr>
              <a:t>EFERENCES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178741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PREPROCESSING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4040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694976" y="161980"/>
              <a:ext cx="17526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OVERVIEW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66140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LIMITATIONS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MILESTONES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24481" y="-77805"/>
            <a:ext cx="10364805" cy="1036480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877" y="31877"/>
              <a:ext cx="6286246" cy="6286246"/>
            </a:xfrm>
            <a:custGeom>
              <a:avLst/>
              <a:gdLst/>
              <a:ahLst/>
              <a:cxnLst/>
              <a:rect r="r" b="b" t="t" l="l"/>
              <a:pathLst>
                <a:path h="6286246" w="6286246">
                  <a:moveTo>
                    <a:pt x="3143123" y="0"/>
                  </a:moveTo>
                  <a:cubicBezTo>
                    <a:pt x="1407287" y="0"/>
                    <a:pt x="0" y="1407287"/>
                    <a:pt x="0" y="3143123"/>
                  </a:cubicBezTo>
                  <a:cubicBezTo>
                    <a:pt x="0" y="4878959"/>
                    <a:pt x="1407287" y="6286246"/>
                    <a:pt x="3143123" y="6286246"/>
                  </a:cubicBezTo>
                  <a:cubicBezTo>
                    <a:pt x="4878959" y="6286246"/>
                    <a:pt x="6286246" y="4878959"/>
                    <a:pt x="6286246" y="3143123"/>
                  </a:cubicBezTo>
                  <a:cubicBezTo>
                    <a:pt x="6286246" y="1407287"/>
                    <a:pt x="4878959" y="0"/>
                    <a:pt x="3143123" y="0"/>
                  </a:cubicBezTo>
                  <a:close/>
                  <a:moveTo>
                    <a:pt x="3143123" y="4701413"/>
                  </a:moveTo>
                  <a:cubicBezTo>
                    <a:pt x="2282444" y="4701413"/>
                    <a:pt x="1584833" y="4003675"/>
                    <a:pt x="1584833" y="3143123"/>
                  </a:cubicBezTo>
                  <a:cubicBezTo>
                    <a:pt x="1584833" y="2282571"/>
                    <a:pt x="2282444" y="1584833"/>
                    <a:pt x="3143123" y="1584833"/>
                  </a:cubicBezTo>
                  <a:cubicBezTo>
                    <a:pt x="4003802" y="1584833"/>
                    <a:pt x="4701413" y="2282444"/>
                    <a:pt x="4701413" y="3143123"/>
                  </a:cubicBezTo>
                  <a:cubicBezTo>
                    <a:pt x="4701413" y="4003802"/>
                    <a:pt x="4003802" y="4701413"/>
                    <a:pt x="3143123" y="4701413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463614" y="2975387"/>
            <a:ext cx="11686539" cy="343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02"/>
              </a:lnSpc>
              <a:spcBef>
                <a:spcPct val="0"/>
              </a:spcBef>
            </a:pPr>
            <a:r>
              <a:rPr lang="en-US" sz="200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49790" y="6378712"/>
            <a:ext cx="6207891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sz="15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ANY FEEDBACK, WOULD BE APPRECIATED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028700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471463" y="0"/>
                </a:moveTo>
                <a:lnTo>
                  <a:pt x="0" y="0"/>
                </a:lnTo>
                <a:lnTo>
                  <a:pt x="0" y="471463"/>
                </a:lnTo>
                <a:lnTo>
                  <a:pt x="471463" y="471463"/>
                </a:lnTo>
                <a:lnTo>
                  <a:pt x="4714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12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1178741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PREPROCESSING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44040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694976" y="161980"/>
              <a:ext cx="17526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OVERVIEW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66140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LIMITATIONS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5FF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MILESTONES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525368" cy="4214484"/>
            <a:chOff x="0" y="0"/>
            <a:chExt cx="2870064" cy="6529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0064" cy="652934"/>
            </a:xfrm>
            <a:custGeom>
              <a:avLst/>
              <a:gdLst/>
              <a:ahLst/>
              <a:cxnLst/>
              <a:rect r="r" b="b" t="t" l="l"/>
              <a:pathLst>
                <a:path h="652934" w="2870064">
                  <a:moveTo>
                    <a:pt x="0" y="0"/>
                  </a:moveTo>
                  <a:lnTo>
                    <a:pt x="2870064" y="0"/>
                  </a:lnTo>
                  <a:lnTo>
                    <a:pt x="2870064" y="652934"/>
                  </a:lnTo>
                  <a:lnTo>
                    <a:pt x="0" y="652934"/>
                  </a:lnTo>
                  <a:close/>
                </a:path>
              </a:pathLst>
            </a:custGeom>
            <a:blipFill>
              <a:blip r:embed="rId2"/>
              <a:stretch>
                <a:fillRect l="0" t="-96429" r="0" b="-9642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5400000">
            <a:off x="17467736" y="4854232"/>
            <a:ext cx="1253277" cy="26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40137" y="2099558"/>
            <a:ext cx="10607725" cy="144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7"/>
              </a:lnSpc>
              <a:spcBef>
                <a:spcPct val="0"/>
              </a:spcBef>
            </a:pPr>
            <a:r>
              <a:rPr lang="en-US" sz="856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8659" y="4370490"/>
            <a:ext cx="14836212" cy="535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11"/>
              </a:lnSpc>
            </a:pPr>
            <a:r>
              <a:rPr lang="en-US" sz="27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 Summary</a:t>
            </a:r>
          </a:p>
          <a:p>
            <a:pPr algn="just">
              <a:lnSpc>
                <a:spcPts val="357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project focused on early plant disease detection using machine learning, making use of two complementary datasets:</a:t>
            </a:r>
          </a:p>
          <a:p>
            <a:pPr algn="just" marL="431799" indent="-215899" lvl="1">
              <a:lnSpc>
                <a:spcPts val="357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PlantVillage image dataset: for leaf-image-based disease detection</a:t>
            </a:r>
          </a:p>
          <a:p>
            <a:pPr algn="just" marL="431799" indent="-215899" lvl="1">
              <a:lnSpc>
                <a:spcPts val="357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Indoor Plant Health &amp; Growth dataset: for analysing environmental and care factors</a:t>
            </a:r>
          </a:p>
          <a:p>
            <a:pPr algn="just">
              <a:lnSpc>
                <a:spcPts val="3579"/>
              </a:lnSpc>
            </a:pPr>
          </a:p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Gap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Crop diseases represent a critical global challenge, causing an estimated 40% average yield loss worldwide and threatening food security for billions of people. Recent advances in machine learning and computer vision have demonstrated significant potential for automating plant disease detection.</a:t>
            </a:r>
          </a:p>
          <a:p>
            <a:pPr algn="just" marL="431801" indent="-215900" lvl="1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project addressed this gap by developing and comparing machine learning approaches using two complementary datasets: one for image-based disease classification and one for environmental factor analysis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0954816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LITERATURE REVIEW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2897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OBJECTIVES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427797" y="161980"/>
              <a:ext cx="15240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660425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METHODOLOGY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 PLAN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7067" y="6072516"/>
            <a:ext cx="18772960" cy="6231957"/>
            <a:chOff x="0" y="0"/>
            <a:chExt cx="2908423" cy="9654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08423" cy="965493"/>
            </a:xfrm>
            <a:custGeom>
              <a:avLst/>
              <a:gdLst/>
              <a:ahLst/>
              <a:cxnLst/>
              <a:rect r="r" b="b" t="t" l="l"/>
              <a:pathLst>
                <a:path h="965493" w="2908423">
                  <a:moveTo>
                    <a:pt x="10310" y="0"/>
                  </a:moveTo>
                  <a:lnTo>
                    <a:pt x="2898113" y="0"/>
                  </a:lnTo>
                  <a:cubicBezTo>
                    <a:pt x="2903807" y="0"/>
                    <a:pt x="2908423" y="4616"/>
                    <a:pt x="2908423" y="10310"/>
                  </a:cubicBezTo>
                  <a:lnTo>
                    <a:pt x="2908423" y="955183"/>
                  </a:lnTo>
                  <a:cubicBezTo>
                    <a:pt x="2908423" y="957918"/>
                    <a:pt x="2907337" y="960540"/>
                    <a:pt x="2905403" y="962474"/>
                  </a:cubicBezTo>
                  <a:cubicBezTo>
                    <a:pt x="2903470" y="964407"/>
                    <a:pt x="2900847" y="965493"/>
                    <a:pt x="2898113" y="965493"/>
                  </a:cubicBezTo>
                  <a:lnTo>
                    <a:pt x="10310" y="965493"/>
                  </a:lnTo>
                  <a:cubicBezTo>
                    <a:pt x="7576" y="965493"/>
                    <a:pt x="4953" y="964407"/>
                    <a:pt x="3020" y="962474"/>
                  </a:cubicBezTo>
                  <a:cubicBezTo>
                    <a:pt x="1086" y="960540"/>
                    <a:pt x="0" y="957918"/>
                    <a:pt x="0" y="955183"/>
                  </a:cubicBezTo>
                  <a:lnTo>
                    <a:pt x="0" y="10310"/>
                  </a:lnTo>
                  <a:cubicBezTo>
                    <a:pt x="0" y="7576"/>
                    <a:pt x="1086" y="4953"/>
                    <a:pt x="3020" y="3020"/>
                  </a:cubicBezTo>
                  <a:cubicBezTo>
                    <a:pt x="4953" y="1086"/>
                    <a:pt x="7576" y="0"/>
                    <a:pt x="103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574" r="0" b="-27497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78659" y="9022569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2"/>
                </a:lnTo>
                <a:lnTo>
                  <a:pt x="0" y="471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4814" y="1586317"/>
            <a:ext cx="8758371" cy="144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7"/>
              </a:lnSpc>
              <a:spcBef>
                <a:spcPct val="0"/>
              </a:spcBef>
            </a:pPr>
            <a:r>
              <a:rPr lang="en-US" sz="8562">
                <a:solidFill>
                  <a:srgbClr val="14321A"/>
                </a:solidFill>
                <a:latin typeface="Anton"/>
                <a:ea typeface="Anton"/>
                <a:cs typeface="Anton"/>
                <a:sym typeface="Anton"/>
              </a:rPr>
              <a:t>PROJECT SCOPE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047135" y="3892964"/>
            <a:ext cx="10758951" cy="3900221"/>
            <a:chOff x="0" y="0"/>
            <a:chExt cx="2833633" cy="10272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33633" cy="1027219"/>
            </a:xfrm>
            <a:custGeom>
              <a:avLst/>
              <a:gdLst/>
              <a:ahLst/>
              <a:cxnLst/>
              <a:rect r="r" b="b" t="t" l="l"/>
              <a:pathLst>
                <a:path h="1027219" w="2833633">
                  <a:moveTo>
                    <a:pt x="21587" y="0"/>
                  </a:moveTo>
                  <a:lnTo>
                    <a:pt x="2812046" y="0"/>
                  </a:lnTo>
                  <a:cubicBezTo>
                    <a:pt x="2817771" y="0"/>
                    <a:pt x="2823262" y="2274"/>
                    <a:pt x="2827310" y="6323"/>
                  </a:cubicBezTo>
                  <a:cubicBezTo>
                    <a:pt x="2831359" y="10371"/>
                    <a:pt x="2833633" y="15862"/>
                    <a:pt x="2833633" y="21587"/>
                  </a:cubicBezTo>
                  <a:lnTo>
                    <a:pt x="2833633" y="1005631"/>
                  </a:lnTo>
                  <a:cubicBezTo>
                    <a:pt x="2833633" y="1011357"/>
                    <a:pt x="2831359" y="1016848"/>
                    <a:pt x="2827310" y="1020896"/>
                  </a:cubicBezTo>
                  <a:cubicBezTo>
                    <a:pt x="2823262" y="1024944"/>
                    <a:pt x="2817771" y="1027219"/>
                    <a:pt x="2812046" y="1027219"/>
                  </a:cubicBezTo>
                  <a:lnTo>
                    <a:pt x="21587" y="1027219"/>
                  </a:lnTo>
                  <a:cubicBezTo>
                    <a:pt x="15862" y="1027219"/>
                    <a:pt x="10371" y="1024944"/>
                    <a:pt x="6323" y="1020896"/>
                  </a:cubicBezTo>
                  <a:cubicBezTo>
                    <a:pt x="2274" y="1016848"/>
                    <a:pt x="0" y="1011357"/>
                    <a:pt x="0" y="1005631"/>
                  </a:cubicBezTo>
                  <a:lnTo>
                    <a:pt x="0" y="21587"/>
                  </a:lnTo>
                  <a:cubicBezTo>
                    <a:pt x="0" y="15862"/>
                    <a:pt x="2274" y="10371"/>
                    <a:pt x="6323" y="6323"/>
                  </a:cubicBezTo>
                  <a:cubicBezTo>
                    <a:pt x="10371" y="2274"/>
                    <a:pt x="15862" y="0"/>
                    <a:pt x="21587" y="0"/>
                  </a:cubicBezTo>
                  <a:close/>
                </a:path>
              </a:pathLst>
            </a:custGeom>
            <a:solidFill>
              <a:srgbClr val="3A5C3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833633" cy="1084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759817" y="4583682"/>
            <a:ext cx="9826151" cy="255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6935" indent="-198468" lvl="1">
              <a:lnSpc>
                <a:spcPts val="4136"/>
              </a:lnSpc>
              <a:buAutoNum type="arabicPeriod" startAt="1"/>
            </a:pP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Building baseline ML models (Decision Tree, Naïve Bayes, k-NN)</a:t>
            </a:r>
          </a:p>
          <a:p>
            <a:pPr algn="just" marL="396935" indent="-198468" lvl="1">
              <a:lnSpc>
                <a:spcPts val="4136"/>
              </a:lnSpc>
              <a:buAutoNum type="arabicPeriod" startAt="1"/>
            </a:pP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Designing and training a CNN using ResNet50 transfer learning</a:t>
            </a:r>
          </a:p>
          <a:p>
            <a:pPr algn="just" marL="396935" indent="-198468" lvl="1">
              <a:lnSpc>
                <a:spcPts val="4136"/>
              </a:lnSpc>
              <a:buAutoNum type="arabicPeriod" startAt="1"/>
            </a:pP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Addressing class imbalance, data preprocessing, EDA, and feature engineeri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</a:p>
          <a:p>
            <a:pPr algn="just" marL="396935" indent="-198468" lvl="1">
              <a:lnSpc>
                <a:spcPts val="4136"/>
              </a:lnSpc>
              <a:buAutoNum type="arabicPeriod" startAt="1"/>
            </a:pP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mpar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ult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s acr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ss tabula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r 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and image datasets</a:t>
            </a:r>
          </a:p>
          <a:p>
            <a:pPr algn="just" marL="396935" indent="-198468" lvl="1">
              <a:lnSpc>
                <a:spcPts val="4136"/>
              </a:lnSpc>
              <a:buAutoNum type="arabicPeriod" startAt="1"/>
            </a:pP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uc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ing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det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le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eva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ati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ons (Accur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cy, Pr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ci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ion, R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838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call, F1, RMSE)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59817" y="4351747"/>
            <a:ext cx="8484322" cy="27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4"/>
              </a:lnSpc>
              <a:spcBef>
                <a:spcPct val="0"/>
              </a:spcBef>
            </a:pPr>
            <a:r>
              <a:rPr lang="en-US" b="true" sz="1631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PROJECT INCLUDES: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0954816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LITERATURE REVIEW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42897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OBJECTIVES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427797" y="161980"/>
              <a:ext cx="15240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60425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METHODOLOGY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 PLAN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631" y="-120913"/>
            <a:ext cx="18713262" cy="3932436"/>
            <a:chOff x="0" y="0"/>
            <a:chExt cx="2899174" cy="609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9174" cy="609237"/>
            </a:xfrm>
            <a:custGeom>
              <a:avLst/>
              <a:gdLst/>
              <a:ahLst/>
              <a:cxnLst/>
              <a:rect r="r" b="b" t="t" l="l"/>
              <a:pathLst>
                <a:path h="609237" w="2899174">
                  <a:moveTo>
                    <a:pt x="10343" y="0"/>
                  </a:moveTo>
                  <a:lnTo>
                    <a:pt x="2888831" y="0"/>
                  </a:lnTo>
                  <a:cubicBezTo>
                    <a:pt x="2891574" y="0"/>
                    <a:pt x="2894205" y="1090"/>
                    <a:pt x="2896145" y="3029"/>
                  </a:cubicBezTo>
                  <a:cubicBezTo>
                    <a:pt x="2898084" y="4969"/>
                    <a:pt x="2899174" y="7600"/>
                    <a:pt x="2899174" y="10343"/>
                  </a:cubicBezTo>
                  <a:lnTo>
                    <a:pt x="2899174" y="598895"/>
                  </a:lnTo>
                  <a:cubicBezTo>
                    <a:pt x="2899174" y="601638"/>
                    <a:pt x="2898084" y="604268"/>
                    <a:pt x="2896145" y="606208"/>
                  </a:cubicBezTo>
                  <a:cubicBezTo>
                    <a:pt x="2894205" y="608148"/>
                    <a:pt x="2891574" y="609237"/>
                    <a:pt x="2888831" y="609237"/>
                  </a:cubicBezTo>
                  <a:lnTo>
                    <a:pt x="10343" y="609237"/>
                  </a:lnTo>
                  <a:cubicBezTo>
                    <a:pt x="4631" y="609237"/>
                    <a:pt x="0" y="604607"/>
                    <a:pt x="0" y="598895"/>
                  </a:cubicBezTo>
                  <a:lnTo>
                    <a:pt x="0" y="10343"/>
                  </a:lnTo>
                  <a:cubicBezTo>
                    <a:pt x="0" y="7600"/>
                    <a:pt x="1090" y="4969"/>
                    <a:pt x="3029" y="3029"/>
                  </a:cubicBezTo>
                  <a:cubicBezTo>
                    <a:pt x="4969" y="1090"/>
                    <a:pt x="7600" y="0"/>
                    <a:pt x="1034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8523" r="0" b="-108523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280" y="4288685"/>
            <a:ext cx="7695975" cy="1559052"/>
            <a:chOff x="0" y="0"/>
            <a:chExt cx="10261300" cy="20787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3438" cy="542996"/>
            </a:xfrm>
            <a:custGeom>
              <a:avLst/>
              <a:gdLst/>
              <a:ahLst/>
              <a:cxnLst/>
              <a:rect r="r" b="b" t="t" l="l"/>
              <a:pathLst>
                <a:path h="542996" w="583438">
                  <a:moveTo>
                    <a:pt x="0" y="0"/>
                  </a:moveTo>
                  <a:lnTo>
                    <a:pt x="583438" y="0"/>
                  </a:lnTo>
                  <a:lnTo>
                    <a:pt x="583438" y="542996"/>
                  </a:lnTo>
                  <a:lnTo>
                    <a:pt x="0" y="54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01640" y="620946"/>
              <a:ext cx="9559659" cy="1457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1123" indent="-170561" lvl="1">
                <a:lnSpc>
                  <a:spcPts val="2212"/>
                </a:lnSpc>
                <a:buFont typeface="Arial"/>
                <a:buChar char="•"/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Evaluated classical machine learning models for</a:t>
              </a:r>
              <a:r>
                <a:rPr lang="en-US" b="true" sz="158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plant health prediction </a:t>
              </a: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using </a:t>
              </a:r>
              <a:r>
                <a:rPr lang="en-US" b="true" sz="158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tabular data</a:t>
              </a: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algn="l">
                <a:lnSpc>
                  <a:spcPts val="2212"/>
                </a:lnSpc>
              </a:pPr>
            </a:p>
            <a:p>
              <a:pPr algn="l" marL="341123" indent="-170561" lvl="1">
                <a:lnSpc>
                  <a:spcPts val="221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Identified </a:t>
              </a:r>
              <a:r>
                <a:rPr lang="en-US" b="true" sz="158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early-stage plant diseases</a:t>
              </a: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minimize crop losses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01640" y="76003"/>
              <a:ext cx="555325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b="true" sz="1580">
                  <a:solidFill>
                    <a:srgbClr val="3A5C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R1: PROJ</a:t>
              </a:r>
              <a:r>
                <a:rPr lang="en-US" b="true" sz="1580">
                  <a:solidFill>
                    <a:srgbClr val="3A5C3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ECT TOPIC AND DIRECTION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048670" y="4288685"/>
            <a:ext cx="438061" cy="438061"/>
          </a:xfrm>
          <a:custGeom>
            <a:avLst/>
            <a:gdLst/>
            <a:ahLst/>
            <a:cxnLst/>
            <a:rect r="r" b="b" t="t" l="l"/>
            <a:pathLst>
              <a:path h="438061" w="438061">
                <a:moveTo>
                  <a:pt x="0" y="0"/>
                </a:moveTo>
                <a:lnTo>
                  <a:pt x="438061" y="0"/>
                </a:lnTo>
                <a:lnTo>
                  <a:pt x="438061" y="438061"/>
                </a:lnTo>
                <a:lnTo>
                  <a:pt x="0" y="438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929373" y="6820214"/>
            <a:ext cx="433744" cy="435327"/>
          </a:xfrm>
          <a:custGeom>
            <a:avLst/>
            <a:gdLst/>
            <a:ahLst/>
            <a:cxnLst/>
            <a:rect r="r" b="b" t="t" l="l"/>
            <a:pathLst>
              <a:path h="435327" w="433744">
                <a:moveTo>
                  <a:pt x="0" y="0"/>
                </a:moveTo>
                <a:lnTo>
                  <a:pt x="433744" y="0"/>
                </a:lnTo>
                <a:lnTo>
                  <a:pt x="433744" y="435327"/>
                </a:lnTo>
                <a:lnTo>
                  <a:pt x="0" y="4353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35280" y="6820214"/>
            <a:ext cx="451686" cy="484912"/>
          </a:xfrm>
          <a:custGeom>
            <a:avLst/>
            <a:gdLst/>
            <a:ahLst/>
            <a:cxnLst/>
            <a:rect r="r" b="b" t="t" l="l"/>
            <a:pathLst>
              <a:path h="484912" w="451686">
                <a:moveTo>
                  <a:pt x="0" y="0"/>
                </a:moveTo>
                <a:lnTo>
                  <a:pt x="451686" y="0"/>
                </a:lnTo>
                <a:lnTo>
                  <a:pt x="451686" y="484912"/>
                </a:lnTo>
                <a:lnTo>
                  <a:pt x="0" y="4849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0455603" y="7265066"/>
            <a:ext cx="7506687" cy="193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123" indent="-170561" lvl="1">
              <a:lnSpc>
                <a:spcPts val="2212"/>
              </a:lnSpc>
              <a:buFont typeface="Arial"/>
              <a:buChar char="•"/>
            </a:pP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Implemented and evaluated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 learning models.</a:t>
            </a:r>
          </a:p>
          <a:p>
            <a:pPr algn="l">
              <a:lnSpc>
                <a:spcPts val="2212"/>
              </a:lnSpc>
            </a:pPr>
          </a:p>
          <a:p>
            <a:pPr algn="l" marL="341123" indent="-170561" lvl="1">
              <a:lnSpc>
                <a:spcPts val="2212"/>
              </a:lnSpc>
              <a:buFont typeface="Arial"/>
              <a:buChar char="•"/>
            </a:pP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CNN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with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ResN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et50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transfer learning for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plant disease detection</a:t>
            </a:r>
          </a:p>
          <a:p>
            <a:pPr algn="l">
              <a:lnSpc>
                <a:spcPts val="2212"/>
              </a:lnSpc>
            </a:pPr>
          </a:p>
          <a:p>
            <a:pPr algn="l" marL="341123" indent="-170561" lvl="1">
              <a:lnSpc>
                <a:spcPts val="2212"/>
              </a:lnSpc>
              <a:buFont typeface="Arial"/>
              <a:buChar char="•"/>
            </a:pP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Analysed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limitations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highlighted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gaps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and identified key directions for future improvements </a:t>
            </a:r>
          </a:p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engineering, better regularisation, fine-tuning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55603" y="6856359"/>
            <a:ext cx="4164939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b="true" sz="1580">
                <a:solidFill>
                  <a:srgbClr val="3A5C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R4: N</a:t>
            </a:r>
            <a:r>
              <a:rPr lang="en-US" b="true" sz="1580">
                <a:solidFill>
                  <a:srgbClr val="3A5C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EURAL NETWORKS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46962" y="1505851"/>
            <a:ext cx="13394077" cy="144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7"/>
              </a:lnSpc>
              <a:spcBef>
                <a:spcPct val="0"/>
              </a:spcBef>
            </a:pPr>
            <a:r>
              <a:rPr lang="en-US" sz="8562">
                <a:solidFill>
                  <a:srgbClr val="F5FFF6"/>
                </a:solidFill>
                <a:latin typeface="Anton"/>
                <a:ea typeface="Anton"/>
                <a:cs typeface="Anton"/>
                <a:sym typeface="Anton"/>
              </a:rPr>
              <a:t>PROJECT OBJECTIVES</a:t>
            </a:r>
          </a:p>
        </p:txBody>
      </p:sp>
      <p:sp>
        <p:nvSpPr>
          <p:cNvPr name="TextBox 17" id="17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1432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74901" y="4688646"/>
            <a:ext cx="7713099" cy="165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123" indent="-170561" lvl="1">
              <a:lnSpc>
                <a:spcPts val="2212"/>
              </a:lnSpc>
              <a:buFont typeface="Arial"/>
              <a:buChar char="•"/>
            </a:pP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Comprehensively conducted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&amp; cleaned both datasets.</a:t>
            </a:r>
          </a:p>
          <a:p>
            <a:pPr algn="l">
              <a:lnSpc>
                <a:spcPts val="2212"/>
              </a:lnSpc>
            </a:pPr>
          </a:p>
          <a:p>
            <a:pPr algn="l" marL="341123" indent="-170561" lvl="1">
              <a:lnSpc>
                <a:spcPts val="2212"/>
              </a:lnSpc>
              <a:buFont typeface="Arial"/>
              <a:buChar char="•"/>
            </a:pP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Exploratory data analysed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with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visualizations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212"/>
              </a:lnSpc>
            </a:pPr>
          </a:p>
          <a:p>
            <a:pPr algn="l" marL="341123" indent="-170561" lvl="1">
              <a:lnSpc>
                <a:spcPts val="2212"/>
              </a:lnSpc>
              <a:spcBef>
                <a:spcPct val="0"/>
              </a:spcBef>
              <a:buFont typeface="Arial"/>
              <a:buChar char="•"/>
            </a:pP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Implemented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clustering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identify patterns in plant health indicators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74901" y="4333475"/>
            <a:ext cx="6057425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b="true" sz="1580">
                <a:solidFill>
                  <a:srgbClr val="3A5C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R2: DA</a:t>
            </a:r>
            <a:r>
              <a:rPr lang="en-US" b="true" sz="1580">
                <a:solidFill>
                  <a:srgbClr val="3A5C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 ANALYSIS AND EXPLORATION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24562" y="7267606"/>
            <a:ext cx="7169745" cy="220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123" indent="-170561" lvl="1">
              <a:lnSpc>
                <a:spcPts val="2212"/>
              </a:lnSpc>
              <a:buFont typeface="Arial"/>
              <a:buChar char="•"/>
            </a:pP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Applied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Trees, Naïve Bayes, k-NN and Logistic regression, 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Algorithms</a:t>
            </a:r>
          </a:p>
          <a:p>
            <a:pPr algn="l">
              <a:lnSpc>
                <a:spcPts val="2212"/>
              </a:lnSpc>
            </a:pPr>
          </a:p>
          <a:p>
            <a:pPr algn="l" marL="341123" indent="-170561" lvl="1">
              <a:lnSpc>
                <a:spcPts val="2212"/>
              </a:lnSpc>
              <a:buFont typeface="Arial"/>
              <a:buChar char="•"/>
            </a:pP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Evaluated using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accuracy, precision, recall, F1-score, and RMSE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metrics &amp;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compared them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212"/>
              </a:lnSpc>
            </a:pPr>
          </a:p>
          <a:p>
            <a:pPr algn="l" marL="341123" indent="-170561" lvl="1">
              <a:lnSpc>
                <a:spcPts val="2212"/>
              </a:lnSpc>
              <a:spcBef>
                <a:spcPct val="0"/>
              </a:spcBef>
              <a:buFont typeface="Arial"/>
              <a:buChar char="•"/>
            </a:pP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Assessed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baseline image classification performance 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using classical ML models on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raw pixel data.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24562" y="6858899"/>
            <a:ext cx="5775898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b="true" sz="1580">
                <a:solidFill>
                  <a:srgbClr val="3A5C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R3: BASELIN</a:t>
            </a:r>
            <a:r>
              <a:rPr lang="en-US" b="true" sz="1580">
                <a:solidFill>
                  <a:srgbClr val="3A5C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 TRAINING AND EVALUATION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0954816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PREPROCESSING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42897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7199197" y="161980"/>
              <a:ext cx="17526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OVERVIEW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660425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LIMITATIONS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MILESTONES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02050" y="-330470"/>
            <a:ext cx="4686272" cy="10633645"/>
            <a:chOff x="0" y="0"/>
            <a:chExt cx="726026" cy="1647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026" cy="1647430"/>
            </a:xfrm>
            <a:custGeom>
              <a:avLst/>
              <a:gdLst/>
              <a:ahLst/>
              <a:cxnLst/>
              <a:rect r="r" b="b" t="t" l="l"/>
              <a:pathLst>
                <a:path h="1647430" w="726026">
                  <a:moveTo>
                    <a:pt x="0" y="0"/>
                  </a:moveTo>
                  <a:lnTo>
                    <a:pt x="726026" y="0"/>
                  </a:lnTo>
                  <a:lnTo>
                    <a:pt x="726026" y="1647430"/>
                  </a:lnTo>
                  <a:lnTo>
                    <a:pt x="0" y="1647430"/>
                  </a:lnTo>
                  <a:close/>
                </a:path>
              </a:pathLst>
            </a:custGeom>
            <a:blipFill>
              <a:blip r:embed="rId2"/>
              <a:stretch>
                <a:fillRect l="0" t="0" r="-24010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9442" y="1937824"/>
            <a:ext cx="5889971" cy="242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3"/>
              </a:lnSpc>
            </a:pPr>
            <a:r>
              <a:rPr lang="en-US" sz="8562">
                <a:solidFill>
                  <a:srgbClr val="14321A"/>
                </a:solidFill>
                <a:latin typeface="Anton"/>
                <a:ea typeface="Anton"/>
                <a:cs typeface="Anton"/>
                <a:sym typeface="Anton"/>
              </a:rPr>
              <a:t>DATASETS</a:t>
            </a:r>
          </a:p>
          <a:p>
            <a:pPr algn="ctr">
              <a:lnSpc>
                <a:spcPts val="950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9922" y="4625706"/>
            <a:ext cx="6183820" cy="2892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8"/>
              </a:lnSpc>
            </a:pPr>
            <a:r>
              <a:rPr lang="en-US" sz="156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dataset contains:</a:t>
            </a:r>
          </a:p>
          <a:p>
            <a:pPr algn="just" marL="337369" indent="-168685" lvl="1">
              <a:lnSpc>
                <a:spcPts val="2578"/>
              </a:lnSpc>
              <a:buFont typeface="Arial"/>
              <a:buChar char="•"/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Approximately </a:t>
            </a:r>
            <a:r>
              <a:rPr lang="en-US" b="true" sz="156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20,600 label</a:t>
            </a:r>
            <a:r>
              <a:rPr lang="en-US" b="true" sz="156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 leaf images</a:t>
            </a: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across </a:t>
            </a:r>
            <a:r>
              <a:rPr lang="en-US" b="true" sz="156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seven disease categories</a:t>
            </a: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(Potato Healthy, Potato Early Blight,</a:t>
            </a: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</a:t>
            </a: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otat</a:t>
            </a: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Late Blight, Tomato Healthy, Tomato Early Bligh</a:t>
            </a: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t, Tom</a:t>
            </a:r>
            <a:r>
              <a:rPr lang="en-US" sz="1562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ato L</a:t>
            </a: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ate Blight, Tom</a:t>
            </a:r>
            <a:r>
              <a:rPr lang="en-US" sz="1562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ato Bacterial S</a:t>
            </a: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pot).</a:t>
            </a:r>
          </a:p>
          <a:p>
            <a:pPr algn="just">
              <a:lnSpc>
                <a:spcPts val="2578"/>
              </a:lnSpc>
            </a:pPr>
          </a:p>
          <a:p>
            <a:pPr algn="just" marL="337369" indent="-168685" lvl="1">
              <a:lnSpc>
                <a:spcPts val="2578"/>
              </a:lnSpc>
              <a:buFont typeface="Arial"/>
              <a:buChar char="•"/>
            </a:pPr>
            <a:r>
              <a:rPr lang="en-US" sz="15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562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562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ages are </a:t>
            </a:r>
            <a:r>
              <a:rPr lang="en-US" b="true" sz="1562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RGB color photographs</a:t>
            </a:r>
            <a:r>
              <a:rPr lang="en-US" sz="1562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of infected and healthy leaves, ideal for visual disease classification using deep learning.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52885" y="1937824"/>
            <a:ext cx="6545036" cy="122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3"/>
              </a:lnSpc>
            </a:pPr>
            <a:r>
              <a:rPr lang="en-US" sz="8562">
                <a:solidFill>
                  <a:srgbClr val="14321A"/>
                </a:solidFill>
                <a:latin typeface="Anton"/>
                <a:ea typeface="Anton"/>
                <a:cs typeface="Anton"/>
                <a:sym typeface="Anton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94320" y="4616181"/>
            <a:ext cx="5961972" cy="322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sz="158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dataset contains:</a:t>
            </a:r>
          </a:p>
          <a:p>
            <a:pPr algn="l" marL="341123" indent="-170561" lvl="1">
              <a:lnSpc>
                <a:spcPts val="2622"/>
              </a:lnSpc>
              <a:buFont typeface="Arial"/>
              <a:buChar char="•"/>
            </a:pP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1,000 observations 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with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16 numerical and categorical features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scribing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environ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mental conditi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ons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plant care factors (e.g.,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temperature, humidity, watering frequency, sunlight exposure, soil type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2622"/>
              </a:lnSpc>
            </a:pPr>
          </a:p>
          <a:p>
            <a:pPr algn="l" marL="341123" indent="-170561" lvl="1">
              <a:lnSpc>
                <a:spcPts val="2622"/>
              </a:lnSpc>
              <a:buFont typeface="Arial"/>
              <a:buChar char="•"/>
            </a:pP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With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get variable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being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ealth_Score 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ranging 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(dying)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to 5 (thriving)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abling mul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ti-class classifi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tion 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 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plant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he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alth status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based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on environmental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ribut</a:t>
            </a:r>
            <a:r>
              <a:rPr lang="en-US" sz="1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0954816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LITERATURE </a:t>
              </a:r>
              <a:r>
                <a:rPr lang="en-US" sz="1580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REVIEW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42897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OBJECTIVES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427797" y="161980"/>
              <a:ext cx="15240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60425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METHODOLOGY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 PLAN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029282" y="3770488"/>
            <a:ext cx="2705100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PlantVillage (Image Data)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03019" y="3770488"/>
            <a:ext cx="6659271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Indoor Plant Health &amp; Growth  (Tabular Data)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9292" y="4214484"/>
            <a:ext cx="3086100" cy="1543739"/>
            <a:chOff x="0" y="0"/>
            <a:chExt cx="812800" cy="4065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27067" y="6535954"/>
            <a:ext cx="18772960" cy="5768519"/>
            <a:chOff x="0" y="0"/>
            <a:chExt cx="2908423" cy="8936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08423" cy="893695"/>
            </a:xfrm>
            <a:custGeom>
              <a:avLst/>
              <a:gdLst/>
              <a:ahLst/>
              <a:cxnLst/>
              <a:rect r="r" b="b" t="t" l="l"/>
              <a:pathLst>
                <a:path h="893695" w="2908423">
                  <a:moveTo>
                    <a:pt x="10310" y="0"/>
                  </a:moveTo>
                  <a:lnTo>
                    <a:pt x="2898113" y="0"/>
                  </a:lnTo>
                  <a:cubicBezTo>
                    <a:pt x="2903807" y="0"/>
                    <a:pt x="2908423" y="4616"/>
                    <a:pt x="2908423" y="10310"/>
                  </a:cubicBezTo>
                  <a:lnTo>
                    <a:pt x="2908423" y="883385"/>
                  </a:lnTo>
                  <a:cubicBezTo>
                    <a:pt x="2908423" y="886119"/>
                    <a:pt x="2907337" y="888741"/>
                    <a:pt x="2905403" y="890675"/>
                  </a:cubicBezTo>
                  <a:cubicBezTo>
                    <a:pt x="2903470" y="892608"/>
                    <a:pt x="2900847" y="893695"/>
                    <a:pt x="2898113" y="893695"/>
                  </a:cubicBezTo>
                  <a:lnTo>
                    <a:pt x="10310" y="893695"/>
                  </a:lnTo>
                  <a:cubicBezTo>
                    <a:pt x="7576" y="893695"/>
                    <a:pt x="4953" y="892608"/>
                    <a:pt x="3020" y="890675"/>
                  </a:cubicBezTo>
                  <a:cubicBezTo>
                    <a:pt x="1086" y="888741"/>
                    <a:pt x="0" y="886119"/>
                    <a:pt x="0" y="883385"/>
                  </a:cubicBezTo>
                  <a:lnTo>
                    <a:pt x="0" y="10310"/>
                  </a:lnTo>
                  <a:cubicBezTo>
                    <a:pt x="0" y="7576"/>
                    <a:pt x="1086" y="4953"/>
                    <a:pt x="3020" y="3020"/>
                  </a:cubicBezTo>
                  <a:cubicBezTo>
                    <a:pt x="4953" y="1086"/>
                    <a:pt x="7576" y="0"/>
                    <a:pt x="103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717" r="0" b="-30107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954816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LITERATURE REVIEW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2897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OBJECTIVES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427797" y="161980"/>
              <a:ext cx="15240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660425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METHODOLOGY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 PLAN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4431" y="1750144"/>
            <a:ext cx="15565196" cy="98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7"/>
              </a:lnSpc>
            </a:pPr>
            <a:r>
              <a:rPr lang="en-US" sz="6862">
                <a:solidFill>
                  <a:srgbClr val="14321A"/>
                </a:solidFill>
                <a:latin typeface="Anton"/>
                <a:ea typeface="Anton"/>
                <a:cs typeface="Anton"/>
                <a:sym typeface="Anton"/>
              </a:rPr>
              <a:t>DATASET JUSTIFICATION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5410" y="3679228"/>
            <a:ext cx="16048005" cy="132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5"/>
              </a:lnSpc>
            </a:pPr>
            <a:r>
              <a:rPr lang="en-US" sz="19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Both datasets were selected b</a:t>
            </a:r>
            <a:r>
              <a:rPr lang="en-US" sz="19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ecause they</a:t>
            </a:r>
            <a:r>
              <a:rPr lang="en-US" sz="19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</a:t>
            </a:r>
            <a:r>
              <a:rPr lang="en-US" sz="19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rectly address</a:t>
            </a:r>
            <a:r>
              <a:rPr lang="en-US" sz="19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our research objectives: image-based disease detection and envir</a:t>
            </a:r>
            <a:r>
              <a:rPr lang="en-US" sz="19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onmental factor analysis for plant health prediction. The PlantVillage dataset is widely used in plant disease research, with</a:t>
            </a:r>
            <a:r>
              <a:rPr lang="en-US" sz="19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prior work achieving &gt;95% accuracy, </a:t>
            </a:r>
            <a:r>
              <a:rPr lang="en-US" sz="19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establishing a strong benchmark. The tabular dataset provides complementary environmental insights often overlooked in image-only approaches.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058816" y="5679666"/>
            <a:ext cx="12368264" cy="4291595"/>
          </a:xfrm>
          <a:custGeom>
            <a:avLst/>
            <a:gdLst/>
            <a:ahLst/>
            <a:cxnLst/>
            <a:rect r="r" b="b" t="t" l="l"/>
            <a:pathLst>
              <a:path h="4291595" w="12368264">
                <a:moveTo>
                  <a:pt x="0" y="0"/>
                </a:moveTo>
                <a:lnTo>
                  <a:pt x="12368264" y="0"/>
                </a:lnTo>
                <a:lnTo>
                  <a:pt x="12368264" y="4291595"/>
                </a:lnTo>
                <a:lnTo>
                  <a:pt x="0" y="4291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939" t="-70091" r="-26866" b="-1355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217849" y="6174966"/>
            <a:ext cx="6025099" cy="3319065"/>
          </a:xfrm>
          <a:custGeom>
            <a:avLst/>
            <a:gdLst/>
            <a:ahLst/>
            <a:cxnLst/>
            <a:rect r="r" b="b" t="t" l="l"/>
            <a:pathLst>
              <a:path h="3319065" w="6025099">
                <a:moveTo>
                  <a:pt x="0" y="0"/>
                </a:moveTo>
                <a:lnTo>
                  <a:pt x="6025099" y="0"/>
                </a:lnTo>
                <a:lnTo>
                  <a:pt x="6025099" y="3319065"/>
                </a:lnTo>
                <a:lnTo>
                  <a:pt x="0" y="33190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03" t="-13226" r="-3572" b="-1321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242948" y="5973979"/>
            <a:ext cx="6036012" cy="3644384"/>
          </a:xfrm>
          <a:custGeom>
            <a:avLst/>
            <a:gdLst/>
            <a:ahLst/>
            <a:cxnLst/>
            <a:rect r="r" b="b" t="t" l="l"/>
            <a:pathLst>
              <a:path h="3644384" w="6036012">
                <a:moveTo>
                  <a:pt x="0" y="0"/>
                </a:moveTo>
                <a:lnTo>
                  <a:pt x="6036012" y="0"/>
                </a:lnTo>
                <a:lnTo>
                  <a:pt x="6036012" y="3644385"/>
                </a:lnTo>
                <a:lnTo>
                  <a:pt x="0" y="36443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572" t="-3125" r="-7283" b="-312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9292" y="4214484"/>
            <a:ext cx="448708" cy="1543739"/>
            <a:chOff x="0" y="0"/>
            <a:chExt cx="118178" cy="4065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178" cy="406581"/>
            </a:xfrm>
            <a:custGeom>
              <a:avLst/>
              <a:gdLst/>
              <a:ahLst/>
              <a:cxnLst/>
              <a:rect r="r" b="b" t="t" l="l"/>
              <a:pathLst>
                <a:path h="406581" w="118178">
                  <a:moveTo>
                    <a:pt x="0" y="0"/>
                  </a:moveTo>
                  <a:lnTo>
                    <a:pt x="118178" y="0"/>
                  </a:lnTo>
                  <a:lnTo>
                    <a:pt x="118178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178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72256" y="3314372"/>
            <a:ext cx="7557448" cy="6044331"/>
            <a:chOff x="0" y="0"/>
            <a:chExt cx="1990439" cy="15919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0439" cy="1591923"/>
            </a:xfrm>
            <a:custGeom>
              <a:avLst/>
              <a:gdLst/>
              <a:ahLst/>
              <a:cxnLst/>
              <a:rect r="r" b="b" t="t" l="l"/>
              <a:pathLst>
                <a:path h="1591923" w="1990439">
                  <a:moveTo>
                    <a:pt x="30732" y="0"/>
                  </a:moveTo>
                  <a:lnTo>
                    <a:pt x="1959707" y="0"/>
                  </a:lnTo>
                  <a:cubicBezTo>
                    <a:pt x="1976680" y="0"/>
                    <a:pt x="1990439" y="13759"/>
                    <a:pt x="1990439" y="30732"/>
                  </a:cubicBezTo>
                  <a:lnTo>
                    <a:pt x="1990439" y="1561190"/>
                  </a:lnTo>
                  <a:cubicBezTo>
                    <a:pt x="1990439" y="1578163"/>
                    <a:pt x="1976680" y="1591923"/>
                    <a:pt x="1959707" y="1591923"/>
                  </a:cubicBezTo>
                  <a:lnTo>
                    <a:pt x="30732" y="1591923"/>
                  </a:lnTo>
                  <a:cubicBezTo>
                    <a:pt x="13759" y="1591923"/>
                    <a:pt x="0" y="1578163"/>
                    <a:pt x="0" y="1561190"/>
                  </a:cubicBezTo>
                  <a:lnTo>
                    <a:pt x="0" y="30732"/>
                  </a:lnTo>
                  <a:cubicBezTo>
                    <a:pt x="0" y="13759"/>
                    <a:pt x="13759" y="0"/>
                    <a:pt x="30732" y="0"/>
                  </a:cubicBezTo>
                  <a:close/>
                </a:path>
              </a:pathLst>
            </a:custGeom>
            <a:solidFill>
              <a:srgbClr val="3A5C3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90439" cy="1649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94446" y="3505193"/>
            <a:ext cx="8708887" cy="4836404"/>
          </a:xfrm>
          <a:custGeom>
            <a:avLst/>
            <a:gdLst/>
            <a:ahLst/>
            <a:cxnLst/>
            <a:rect r="r" b="b" t="t" l="l"/>
            <a:pathLst>
              <a:path h="4836404" w="8708887">
                <a:moveTo>
                  <a:pt x="0" y="0"/>
                </a:moveTo>
                <a:lnTo>
                  <a:pt x="8708887" y="0"/>
                </a:lnTo>
                <a:lnTo>
                  <a:pt x="8708887" y="4836404"/>
                </a:lnTo>
                <a:lnTo>
                  <a:pt x="0" y="4836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411" t="-8947" r="-42631" b="-2388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954816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LITERATURE REVIEW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2897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OBJECTIVES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427797" y="161980"/>
              <a:ext cx="15240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60425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METHODOLOGY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 PLAN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91240" y="4163389"/>
            <a:ext cx="8115300" cy="3520011"/>
          </a:xfrm>
          <a:custGeom>
            <a:avLst/>
            <a:gdLst/>
            <a:ahLst/>
            <a:cxnLst/>
            <a:rect r="r" b="b" t="t" l="l"/>
            <a:pathLst>
              <a:path h="3520011" w="8115300">
                <a:moveTo>
                  <a:pt x="0" y="0"/>
                </a:moveTo>
                <a:lnTo>
                  <a:pt x="8115300" y="0"/>
                </a:lnTo>
                <a:lnTo>
                  <a:pt x="8115300" y="3520011"/>
                </a:lnTo>
                <a:lnTo>
                  <a:pt x="0" y="35200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233398" y="1775689"/>
            <a:ext cx="18502348" cy="135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7"/>
              </a:lnSpc>
              <a:spcBef>
                <a:spcPct val="0"/>
              </a:spcBef>
            </a:pPr>
            <a:r>
              <a:rPr lang="en-US" sz="7962">
                <a:solidFill>
                  <a:srgbClr val="14321A"/>
                </a:solidFill>
                <a:latin typeface="Anton"/>
                <a:ea typeface="Anton"/>
                <a:cs typeface="Anton"/>
                <a:sym typeface="Anton"/>
              </a:rPr>
              <a:t>PREPROCESSING STEPS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8299" y="4317480"/>
            <a:ext cx="7241404" cy="428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2"/>
              </a:lnSpc>
            </a:pPr>
            <a:r>
              <a:rPr lang="en-US" sz="1644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1) Standardization &amp; Validation: </a:t>
            </a:r>
          </a:p>
          <a:p>
            <a:pPr algn="l">
              <a:lnSpc>
                <a:spcPts val="2302"/>
              </a:lnSpc>
            </a:pPr>
            <a:r>
              <a:rPr lang="en-US" sz="1644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Re</a:t>
            </a:r>
            <a:r>
              <a:rPr lang="en-US" sz="1644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sized all images to 224×224 pixels and converted to RGB color space for CNN compatibility.</a:t>
            </a:r>
          </a:p>
          <a:p>
            <a:pPr algn="l">
              <a:lnSpc>
                <a:spcPts val="2302"/>
              </a:lnSpc>
            </a:pPr>
          </a:p>
          <a:p>
            <a:pPr algn="l">
              <a:lnSpc>
                <a:spcPts val="2302"/>
              </a:lnSpc>
            </a:pPr>
            <a:r>
              <a:rPr lang="en-US" sz="1644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2) Normalization: </a:t>
            </a:r>
          </a:p>
          <a:p>
            <a:pPr algn="l">
              <a:lnSpc>
                <a:spcPts val="2302"/>
              </a:lnSpc>
            </a:pPr>
            <a:r>
              <a:rPr lang="en-US" sz="1644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Scaled pixel values from [0, 255] to [0, 1] to accelerate neural network convergence [7].</a:t>
            </a:r>
          </a:p>
          <a:p>
            <a:pPr algn="l">
              <a:lnSpc>
                <a:spcPts val="2302"/>
              </a:lnSpc>
            </a:pPr>
          </a:p>
          <a:p>
            <a:pPr algn="l">
              <a:lnSpc>
                <a:spcPts val="2302"/>
              </a:lnSpc>
            </a:pPr>
            <a:r>
              <a:rPr lang="en-US" sz="1644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3) D</a:t>
            </a:r>
            <a:r>
              <a:rPr lang="en-US" sz="1644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ata Augmentation: </a:t>
            </a:r>
          </a:p>
          <a:p>
            <a:pPr algn="l">
              <a:lnSpc>
                <a:spcPts val="2302"/>
              </a:lnSpc>
            </a:pPr>
            <a:r>
              <a:rPr lang="en-US" sz="1644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Increasing Potato Healthy from 152 to ~1,300 images (8.5× increase).</a:t>
            </a:r>
          </a:p>
          <a:p>
            <a:pPr algn="l">
              <a:lnSpc>
                <a:spcPts val="2302"/>
              </a:lnSpc>
            </a:pPr>
          </a:p>
          <a:p>
            <a:pPr algn="l">
              <a:lnSpc>
                <a:spcPts val="2302"/>
              </a:lnSpc>
            </a:pPr>
            <a:r>
              <a:rPr lang="en-US" sz="1644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4) Train/Test Split: </a:t>
            </a:r>
          </a:p>
          <a:p>
            <a:pPr algn="l">
              <a:lnSpc>
                <a:spcPts val="2302"/>
              </a:lnSpc>
            </a:pPr>
            <a:r>
              <a:rPr lang="en-US" sz="1644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St</a:t>
            </a:r>
            <a:r>
              <a:rPr lang="en-US" sz="1644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ratified split into 70% training and 30% testing to maintain class distribution and prevent data leakage. </a:t>
            </a:r>
          </a:p>
          <a:p>
            <a:pPr algn="l">
              <a:lnSpc>
                <a:spcPts val="2302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388299" y="3520681"/>
            <a:ext cx="6925361" cy="40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 DATA PREPROCESSING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38544" y="8674972"/>
            <a:ext cx="4420692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NN Training History (Accuracy and Loss)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631" y="-120913"/>
            <a:ext cx="18713262" cy="3932436"/>
            <a:chOff x="0" y="0"/>
            <a:chExt cx="2899174" cy="609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9174" cy="609237"/>
            </a:xfrm>
            <a:custGeom>
              <a:avLst/>
              <a:gdLst/>
              <a:ahLst/>
              <a:cxnLst/>
              <a:rect r="r" b="b" t="t" l="l"/>
              <a:pathLst>
                <a:path h="609237" w="2899174">
                  <a:moveTo>
                    <a:pt x="10343" y="0"/>
                  </a:moveTo>
                  <a:lnTo>
                    <a:pt x="2888831" y="0"/>
                  </a:lnTo>
                  <a:cubicBezTo>
                    <a:pt x="2891574" y="0"/>
                    <a:pt x="2894205" y="1090"/>
                    <a:pt x="2896145" y="3029"/>
                  </a:cubicBezTo>
                  <a:cubicBezTo>
                    <a:pt x="2898084" y="4969"/>
                    <a:pt x="2899174" y="7600"/>
                    <a:pt x="2899174" y="10343"/>
                  </a:cubicBezTo>
                  <a:lnTo>
                    <a:pt x="2899174" y="598895"/>
                  </a:lnTo>
                  <a:cubicBezTo>
                    <a:pt x="2899174" y="601638"/>
                    <a:pt x="2898084" y="604268"/>
                    <a:pt x="2896145" y="606208"/>
                  </a:cubicBezTo>
                  <a:cubicBezTo>
                    <a:pt x="2894205" y="608148"/>
                    <a:pt x="2891574" y="609237"/>
                    <a:pt x="2888831" y="609237"/>
                  </a:cubicBezTo>
                  <a:lnTo>
                    <a:pt x="10343" y="609237"/>
                  </a:lnTo>
                  <a:cubicBezTo>
                    <a:pt x="4631" y="609237"/>
                    <a:pt x="0" y="604607"/>
                    <a:pt x="0" y="598895"/>
                  </a:cubicBezTo>
                  <a:lnTo>
                    <a:pt x="0" y="10343"/>
                  </a:lnTo>
                  <a:cubicBezTo>
                    <a:pt x="0" y="7600"/>
                    <a:pt x="1090" y="4969"/>
                    <a:pt x="3029" y="3029"/>
                  </a:cubicBezTo>
                  <a:cubicBezTo>
                    <a:pt x="4969" y="1090"/>
                    <a:pt x="7600" y="0"/>
                    <a:pt x="1034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8523" r="0" b="-108523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7731975" y="4601365"/>
            <a:ext cx="3086100" cy="1543739"/>
            <a:chOff x="0" y="0"/>
            <a:chExt cx="812800" cy="4065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06581"/>
            </a:xfrm>
            <a:custGeom>
              <a:avLst/>
              <a:gdLst/>
              <a:ahLst/>
              <a:cxnLst/>
              <a:rect r="r" b="b" t="t" l="l"/>
              <a:pathLst>
                <a:path h="4065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46962" y="1505851"/>
            <a:ext cx="13394077" cy="144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7"/>
              </a:lnSpc>
              <a:spcBef>
                <a:spcPct val="0"/>
              </a:spcBef>
            </a:pPr>
            <a:r>
              <a:rPr lang="en-US" sz="8562">
                <a:solidFill>
                  <a:srgbClr val="F5FFF6"/>
                </a:solidFill>
                <a:latin typeface="Anton"/>
                <a:ea typeface="Anton"/>
                <a:cs typeface="Anton"/>
                <a:sym typeface="Anton"/>
              </a:rPr>
              <a:t>IM</a:t>
            </a:r>
            <a:r>
              <a:rPr lang="en-US" sz="8562">
                <a:solidFill>
                  <a:srgbClr val="F5FFF6"/>
                </a:solidFill>
                <a:latin typeface="Anton"/>
                <a:ea typeface="Anton"/>
                <a:cs typeface="Anton"/>
                <a:sym typeface="Anton"/>
              </a:rPr>
              <a:t>AGE DATA METRICS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1432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07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954816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LITERATURE REVIEW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2897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OBJECTIVES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427797" y="161980"/>
              <a:ext cx="15240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60425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METHODOLOGY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 PLAN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09843" y="4351185"/>
            <a:ext cx="934361" cy="934361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284002" y="5346220"/>
            <a:ext cx="2386043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Classification Acc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uracy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76626" y="4351185"/>
            <a:ext cx="934361" cy="934361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818820" y="5346220"/>
            <a:ext cx="849972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F1-Sco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98226" y="4351185"/>
            <a:ext cx="934361" cy="934361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018467" y="5346220"/>
            <a:ext cx="2693878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Recall fo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 Critical Diseases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-656669" y="4707513"/>
            <a:ext cx="6659271" cy="40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Naive Bayes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30911" y="4351185"/>
            <a:ext cx="934361" cy="934361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124524" y="5346220"/>
            <a:ext cx="947134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Precision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656669" y="6795876"/>
            <a:ext cx="6659271" cy="40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Tree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656669" y="8566842"/>
            <a:ext cx="6659271" cy="82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</a:pPr>
            <a:r>
              <a:rPr lang="en-US" sz="237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k-Nearest Neighbors</a:t>
            </a:r>
          </a:p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(kNN)</a:t>
            </a:r>
          </a:p>
        </p:txBody>
      </p:sp>
      <p:sp>
        <p:nvSpPr>
          <p:cNvPr name="AutoShape 30" id="30"/>
          <p:cNvSpPr/>
          <p:nvPr/>
        </p:nvSpPr>
        <p:spPr>
          <a:xfrm>
            <a:off x="685573" y="6145104"/>
            <a:ext cx="17046402" cy="0"/>
          </a:xfrm>
          <a:prstGeom prst="line">
            <a:avLst/>
          </a:prstGeom>
          <a:ln cap="flat" w="38100">
            <a:solidFill>
              <a:srgbClr val="4DB55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685573" y="8090592"/>
            <a:ext cx="17046402" cy="0"/>
          </a:xfrm>
          <a:prstGeom prst="line">
            <a:avLst/>
          </a:prstGeom>
          <a:ln cap="flat" w="38100">
            <a:solidFill>
              <a:srgbClr val="4DB55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09843" y="6448013"/>
            <a:ext cx="934361" cy="934361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5284002" y="7443048"/>
            <a:ext cx="2386043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Classification Acc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uracy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776626" y="6448013"/>
            <a:ext cx="934361" cy="934361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1818820" y="7443048"/>
            <a:ext cx="849972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F1-Sco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898226" y="6448013"/>
            <a:ext cx="934361" cy="934361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4018467" y="7443048"/>
            <a:ext cx="2693878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Recall fo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 Critical Diseases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30911" y="6448013"/>
            <a:ext cx="934361" cy="934361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9124524" y="7443048"/>
            <a:ext cx="947134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Precision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009843" y="8588465"/>
            <a:ext cx="934361" cy="934361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5284002" y="9583500"/>
            <a:ext cx="2386043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Classification Acc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uracy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776626" y="8588465"/>
            <a:ext cx="934361" cy="934361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11818820" y="9583500"/>
            <a:ext cx="849972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F1-Sco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898226" y="8588465"/>
            <a:ext cx="934361" cy="934361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14018467" y="9583500"/>
            <a:ext cx="2693878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Recall fo</a:t>
            </a: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 Critical Diseases</a:t>
            </a:r>
          </a:p>
        </p:txBody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130911" y="8588465"/>
            <a:ext cx="934361" cy="934361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9124524" y="9583500"/>
            <a:ext cx="947134" cy="2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b="true" sz="15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Precision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9292" y="4214484"/>
            <a:ext cx="448708" cy="1543739"/>
            <a:chOff x="0" y="0"/>
            <a:chExt cx="118178" cy="4065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178" cy="406581"/>
            </a:xfrm>
            <a:custGeom>
              <a:avLst/>
              <a:gdLst/>
              <a:ahLst/>
              <a:cxnLst/>
              <a:rect r="r" b="b" t="t" l="l"/>
              <a:pathLst>
                <a:path h="406581" w="118178">
                  <a:moveTo>
                    <a:pt x="0" y="0"/>
                  </a:moveTo>
                  <a:lnTo>
                    <a:pt x="118178" y="0"/>
                  </a:lnTo>
                  <a:lnTo>
                    <a:pt x="118178" y="406581"/>
                  </a:lnTo>
                  <a:lnTo>
                    <a:pt x="0" y="4065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178" cy="463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46011" y="3314372"/>
            <a:ext cx="7883693" cy="6714551"/>
            <a:chOff x="0" y="0"/>
            <a:chExt cx="2076364" cy="17684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6364" cy="1768441"/>
            </a:xfrm>
            <a:custGeom>
              <a:avLst/>
              <a:gdLst/>
              <a:ahLst/>
              <a:cxnLst/>
              <a:rect r="r" b="b" t="t" l="l"/>
              <a:pathLst>
                <a:path h="1768441" w="2076364">
                  <a:moveTo>
                    <a:pt x="29461" y="0"/>
                  </a:moveTo>
                  <a:lnTo>
                    <a:pt x="2046903" y="0"/>
                  </a:lnTo>
                  <a:cubicBezTo>
                    <a:pt x="2054716" y="0"/>
                    <a:pt x="2062210" y="3104"/>
                    <a:pt x="2067735" y="8629"/>
                  </a:cubicBezTo>
                  <a:cubicBezTo>
                    <a:pt x="2073260" y="14154"/>
                    <a:pt x="2076364" y="21647"/>
                    <a:pt x="2076364" y="29461"/>
                  </a:cubicBezTo>
                  <a:lnTo>
                    <a:pt x="2076364" y="1738981"/>
                  </a:lnTo>
                  <a:cubicBezTo>
                    <a:pt x="2076364" y="1746794"/>
                    <a:pt x="2073260" y="1754288"/>
                    <a:pt x="2067735" y="1759813"/>
                  </a:cubicBezTo>
                  <a:cubicBezTo>
                    <a:pt x="2062210" y="1765338"/>
                    <a:pt x="2054716" y="1768441"/>
                    <a:pt x="2046903" y="1768441"/>
                  </a:cubicBezTo>
                  <a:lnTo>
                    <a:pt x="29461" y="1768441"/>
                  </a:lnTo>
                  <a:cubicBezTo>
                    <a:pt x="21647" y="1768441"/>
                    <a:pt x="14154" y="1765338"/>
                    <a:pt x="8629" y="1759813"/>
                  </a:cubicBezTo>
                  <a:cubicBezTo>
                    <a:pt x="3104" y="1754288"/>
                    <a:pt x="0" y="1746794"/>
                    <a:pt x="0" y="1738981"/>
                  </a:cubicBezTo>
                  <a:lnTo>
                    <a:pt x="0" y="29461"/>
                  </a:lnTo>
                  <a:cubicBezTo>
                    <a:pt x="0" y="21647"/>
                    <a:pt x="3104" y="14154"/>
                    <a:pt x="8629" y="8629"/>
                  </a:cubicBezTo>
                  <a:cubicBezTo>
                    <a:pt x="14154" y="3104"/>
                    <a:pt x="21647" y="0"/>
                    <a:pt x="29461" y="0"/>
                  </a:cubicBezTo>
                  <a:close/>
                </a:path>
              </a:pathLst>
            </a:custGeom>
            <a:solidFill>
              <a:srgbClr val="3A5C3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76364" cy="1825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94446" y="3505193"/>
            <a:ext cx="8708887" cy="4836404"/>
          </a:xfrm>
          <a:custGeom>
            <a:avLst/>
            <a:gdLst/>
            <a:ahLst/>
            <a:cxnLst/>
            <a:rect r="r" b="b" t="t" l="l"/>
            <a:pathLst>
              <a:path h="4836404" w="8708887">
                <a:moveTo>
                  <a:pt x="0" y="0"/>
                </a:moveTo>
                <a:lnTo>
                  <a:pt x="8708887" y="0"/>
                </a:lnTo>
                <a:lnTo>
                  <a:pt x="8708887" y="4836404"/>
                </a:lnTo>
                <a:lnTo>
                  <a:pt x="0" y="4836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411" t="-8947" r="-42631" b="-2388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2969" y="9258300"/>
            <a:ext cx="471463" cy="471463"/>
          </a:xfrm>
          <a:custGeom>
            <a:avLst/>
            <a:gdLst/>
            <a:ahLst/>
            <a:cxnLst/>
            <a:rect r="r" b="b" t="t" l="l"/>
            <a:pathLst>
              <a:path h="471463" w="471463">
                <a:moveTo>
                  <a:pt x="0" y="0"/>
                </a:moveTo>
                <a:lnTo>
                  <a:pt x="471462" y="0"/>
                </a:lnTo>
                <a:lnTo>
                  <a:pt x="471462" y="471463"/>
                </a:lnTo>
                <a:lnTo>
                  <a:pt x="0" y="47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7884" y="3898725"/>
            <a:ext cx="8222011" cy="4049340"/>
          </a:xfrm>
          <a:custGeom>
            <a:avLst/>
            <a:gdLst/>
            <a:ahLst/>
            <a:cxnLst/>
            <a:rect r="r" b="b" t="t" l="l"/>
            <a:pathLst>
              <a:path h="4049340" w="8222011">
                <a:moveTo>
                  <a:pt x="0" y="0"/>
                </a:moveTo>
                <a:lnTo>
                  <a:pt x="8222011" y="0"/>
                </a:lnTo>
                <a:lnTo>
                  <a:pt x="8222011" y="4049340"/>
                </a:lnTo>
                <a:lnTo>
                  <a:pt x="0" y="4049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5400000">
            <a:off x="17467754" y="4854250"/>
            <a:ext cx="1253277" cy="26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"/>
              </a:lnSpc>
              <a:spcBef>
                <a:spcPct val="0"/>
              </a:spcBef>
            </a:pPr>
            <a:r>
              <a:rPr lang="en-US" b="true" sz="1598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 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33398" y="1775689"/>
            <a:ext cx="18502348" cy="135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7"/>
              </a:lnSpc>
              <a:spcBef>
                <a:spcPct val="0"/>
              </a:spcBef>
            </a:pPr>
            <a:r>
              <a:rPr lang="en-US" sz="7962">
                <a:solidFill>
                  <a:srgbClr val="14321A"/>
                </a:solidFill>
                <a:latin typeface="Anton"/>
                <a:ea typeface="Anton"/>
                <a:cs typeface="Anton"/>
                <a:sym typeface="Anton"/>
              </a:rPr>
              <a:t>PREPROCESSING STEPS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72256" y="4327005"/>
            <a:ext cx="7392009" cy="570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640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1) Missing Value Handling</a:t>
            </a:r>
          </a:p>
          <a:p>
            <a:pPr algn="l">
              <a:lnSpc>
                <a:spcPts val="2296"/>
              </a:lnSpc>
            </a:pPr>
            <a:r>
              <a:rPr lang="en-US" sz="164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Appl</a:t>
            </a:r>
            <a:r>
              <a:rPr lang="en-US" sz="164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ied median imputation for numerical features and mode imputation for categorical features.</a:t>
            </a:r>
          </a:p>
          <a:p>
            <a:pPr algn="l">
              <a:lnSpc>
                <a:spcPts val="2296"/>
              </a:lnSpc>
            </a:pPr>
          </a:p>
          <a:p>
            <a:pPr algn="l">
              <a:lnSpc>
                <a:spcPts val="2296"/>
              </a:lnSpc>
            </a:pPr>
            <a:r>
              <a:rPr lang="en-US" sz="1640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2) Categorical Encoding: </a:t>
            </a:r>
          </a:p>
          <a:p>
            <a:pPr algn="l">
              <a:lnSpc>
                <a:spcPts val="2296"/>
              </a:lnSpc>
            </a:pPr>
            <a:r>
              <a:rPr lang="en-US" sz="164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One-hot encoded the 7 categorical variables</a:t>
            </a:r>
          </a:p>
          <a:p>
            <a:pPr algn="l">
              <a:lnSpc>
                <a:spcPts val="2296"/>
              </a:lnSpc>
            </a:pPr>
          </a:p>
          <a:p>
            <a:pPr algn="l">
              <a:lnSpc>
                <a:spcPts val="2296"/>
              </a:lnSpc>
            </a:pPr>
            <a:r>
              <a:rPr lang="en-US" sz="1640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3) F</a:t>
            </a:r>
            <a:r>
              <a:rPr lang="en-US" sz="1640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eature Scaling: </a:t>
            </a:r>
          </a:p>
          <a:p>
            <a:pPr algn="l">
              <a:lnSpc>
                <a:spcPts val="2296"/>
              </a:lnSpc>
            </a:pPr>
            <a:r>
              <a:rPr lang="en-US" sz="164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Standardized numerical features using z-score to ensure equal feature contribution.</a:t>
            </a:r>
          </a:p>
          <a:p>
            <a:pPr algn="l">
              <a:lnSpc>
                <a:spcPts val="2296"/>
              </a:lnSpc>
            </a:pPr>
          </a:p>
          <a:p>
            <a:pPr algn="l">
              <a:lnSpc>
                <a:spcPts val="2296"/>
              </a:lnSpc>
            </a:pPr>
            <a:r>
              <a:rPr lang="en-US" sz="1640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4) Fe</a:t>
            </a:r>
            <a:r>
              <a:rPr lang="en-US" sz="1640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ature Selection: </a:t>
            </a:r>
          </a:p>
          <a:p>
            <a:pPr algn="l">
              <a:lnSpc>
                <a:spcPts val="2296"/>
              </a:lnSpc>
            </a:pPr>
            <a:r>
              <a:rPr lang="en-US" sz="164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Used Random Forest importance ranking to select top 25 features from 58, reducing dimensionality while preserving predictive power.</a:t>
            </a:r>
          </a:p>
          <a:p>
            <a:pPr algn="l">
              <a:lnSpc>
                <a:spcPts val="2296"/>
              </a:lnSpc>
            </a:pPr>
          </a:p>
          <a:p>
            <a:pPr algn="l">
              <a:lnSpc>
                <a:spcPts val="2296"/>
              </a:lnSpc>
            </a:pPr>
            <a:r>
              <a:rPr lang="en-US" sz="1640" b="true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5) Class Balancing: </a:t>
            </a:r>
          </a:p>
          <a:p>
            <a:pPr algn="l">
              <a:lnSpc>
                <a:spcPts val="2296"/>
              </a:lnSpc>
            </a:pPr>
            <a:r>
              <a:rPr lang="en-US" sz="164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Applied hybrid SMOTE combined with</a:t>
            </a:r>
            <a:r>
              <a:rPr lang="en-US" sz="1640">
                <a:solidFill>
                  <a:srgbClr val="F5FFF6"/>
                </a:solidFill>
                <a:latin typeface="Montserrat"/>
                <a:ea typeface="Montserrat"/>
                <a:cs typeface="Montserrat"/>
                <a:sym typeface="Montserrat"/>
              </a:rPr>
              <a:t> undersampling, increasing minority classes while reducing majority classes, transforming the imbalance ratio from 4.25:1 to 1.3:1</a:t>
            </a:r>
          </a:p>
          <a:p>
            <a:pPr algn="l">
              <a:lnSpc>
                <a:spcPts val="229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388299" y="3520681"/>
            <a:ext cx="6925361" cy="40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F5FFF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TABULAR DATA PREPROCESSING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23475" y="8674972"/>
            <a:ext cx="5050830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b="true" sz="1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10 Feature Importance for the Decision Tree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78659" y="490716"/>
            <a:ext cx="16301429" cy="386153"/>
            <a:chOff x="0" y="0"/>
            <a:chExt cx="21735238" cy="5148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2794" cy="514871"/>
            </a:xfrm>
            <a:custGeom>
              <a:avLst/>
              <a:gdLst/>
              <a:ahLst/>
              <a:cxnLst/>
              <a:rect r="r" b="b" t="t" l="l"/>
              <a:pathLst>
                <a:path h="514871" w="852794">
                  <a:moveTo>
                    <a:pt x="0" y="0"/>
                  </a:moveTo>
                  <a:lnTo>
                    <a:pt x="852794" y="0"/>
                  </a:lnTo>
                  <a:lnTo>
                    <a:pt x="852794" y="514871"/>
                  </a:lnTo>
                  <a:lnTo>
                    <a:pt x="0" y="51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0954816" y="161980"/>
              <a:ext cx="3111017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PREPROCESSING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4289758" y="161980"/>
              <a:ext cx="2085896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199197" y="161980"/>
              <a:ext cx="1752600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OVERVIEW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9180397" y="161980"/>
              <a:ext cx="1545819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016211" y="119320"/>
              <a:ext cx="2552441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14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6604254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LIMITATIONS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9284046" y="161980"/>
              <a:ext cx="2451192" cy="352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12"/>
                </a:lnSpc>
                <a:spcBef>
                  <a:spcPct val="0"/>
                </a:spcBef>
              </a:pPr>
              <a:r>
                <a:rPr lang="en-US" sz="158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MILESTONES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Plant Health Detection Using ML</dc:description>
  <dc:identifier>DAG0XVv3NbY</dc:identifier>
  <dcterms:modified xsi:type="dcterms:W3CDTF">2011-08-01T06:04:30Z</dcterms:modified>
  <cp:revision>1</cp:revision>
  <dc:title>Presentation - Plant Health Detection Using ML</dc:title>
</cp:coreProperties>
</file>